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65" r:id="rId2"/>
    <p:sldId id="259" r:id="rId3"/>
    <p:sldId id="337" r:id="rId4"/>
    <p:sldId id="366" r:id="rId5"/>
    <p:sldId id="338" r:id="rId6"/>
    <p:sldId id="339" r:id="rId7"/>
    <p:sldId id="340" r:id="rId8"/>
    <p:sldId id="341" r:id="rId9"/>
    <p:sldId id="342" r:id="rId10"/>
    <p:sldId id="343" r:id="rId11"/>
    <p:sldId id="344" r:id="rId12"/>
    <p:sldId id="345" r:id="rId13"/>
    <p:sldId id="346" r:id="rId14"/>
    <p:sldId id="347" r:id="rId15"/>
    <p:sldId id="348" r:id="rId16"/>
    <p:sldId id="349" r:id="rId17"/>
    <p:sldId id="350" r:id="rId18"/>
    <p:sldId id="351" r:id="rId19"/>
    <p:sldId id="352" r:id="rId20"/>
    <p:sldId id="364" r:id="rId21"/>
  </p:sldIdLst>
  <p:sldSz cx="9144000" cy="6858000" type="screen4x3"/>
  <p:notesSz cx="6858000" cy="9144000"/>
  <p:defaultTextStyle>
    <a:defPPr>
      <a:defRPr lang="en-US"/>
    </a:defPPr>
    <a:lvl1pPr algn="l" rtl="0" fontAlgn="base">
      <a:spcBef>
        <a:spcPct val="0"/>
      </a:spcBef>
      <a:spcAft>
        <a:spcPct val="0"/>
      </a:spcAft>
      <a:defRPr sz="2800" b="1" kern="1200">
        <a:solidFill>
          <a:schemeClr val="bg1"/>
        </a:solidFill>
        <a:latin typeface="Tahoma" pitchFamily="34" charset="0"/>
        <a:ea typeface="+mn-ea"/>
        <a:cs typeface="Arial" charset="0"/>
      </a:defRPr>
    </a:lvl1pPr>
    <a:lvl2pPr marL="457200" algn="l" rtl="0" fontAlgn="base">
      <a:spcBef>
        <a:spcPct val="0"/>
      </a:spcBef>
      <a:spcAft>
        <a:spcPct val="0"/>
      </a:spcAft>
      <a:defRPr sz="2800" b="1" kern="1200">
        <a:solidFill>
          <a:schemeClr val="bg1"/>
        </a:solidFill>
        <a:latin typeface="Tahoma" pitchFamily="34" charset="0"/>
        <a:ea typeface="+mn-ea"/>
        <a:cs typeface="Arial" charset="0"/>
      </a:defRPr>
    </a:lvl2pPr>
    <a:lvl3pPr marL="914400" algn="l" rtl="0" fontAlgn="base">
      <a:spcBef>
        <a:spcPct val="0"/>
      </a:spcBef>
      <a:spcAft>
        <a:spcPct val="0"/>
      </a:spcAft>
      <a:defRPr sz="2800" b="1" kern="1200">
        <a:solidFill>
          <a:schemeClr val="bg1"/>
        </a:solidFill>
        <a:latin typeface="Tahoma" pitchFamily="34" charset="0"/>
        <a:ea typeface="+mn-ea"/>
        <a:cs typeface="Arial" charset="0"/>
      </a:defRPr>
    </a:lvl3pPr>
    <a:lvl4pPr marL="1371600" algn="l" rtl="0" fontAlgn="base">
      <a:spcBef>
        <a:spcPct val="0"/>
      </a:spcBef>
      <a:spcAft>
        <a:spcPct val="0"/>
      </a:spcAft>
      <a:defRPr sz="2800" b="1" kern="1200">
        <a:solidFill>
          <a:schemeClr val="bg1"/>
        </a:solidFill>
        <a:latin typeface="Tahoma" pitchFamily="34" charset="0"/>
        <a:ea typeface="+mn-ea"/>
        <a:cs typeface="Arial" charset="0"/>
      </a:defRPr>
    </a:lvl4pPr>
    <a:lvl5pPr marL="1828800" algn="l" rtl="0" fontAlgn="base">
      <a:spcBef>
        <a:spcPct val="0"/>
      </a:spcBef>
      <a:spcAft>
        <a:spcPct val="0"/>
      </a:spcAft>
      <a:defRPr sz="2800" b="1" kern="1200">
        <a:solidFill>
          <a:schemeClr val="bg1"/>
        </a:solidFill>
        <a:latin typeface="Tahoma" pitchFamily="34" charset="0"/>
        <a:ea typeface="+mn-ea"/>
        <a:cs typeface="Arial" charset="0"/>
      </a:defRPr>
    </a:lvl5pPr>
    <a:lvl6pPr marL="2286000" algn="l" defTabSz="914400" rtl="0" eaLnBrk="1" latinLnBrk="0" hangingPunct="1">
      <a:defRPr sz="2800" b="1" kern="1200">
        <a:solidFill>
          <a:schemeClr val="bg1"/>
        </a:solidFill>
        <a:latin typeface="Tahoma" pitchFamily="34" charset="0"/>
        <a:ea typeface="+mn-ea"/>
        <a:cs typeface="Arial" charset="0"/>
      </a:defRPr>
    </a:lvl6pPr>
    <a:lvl7pPr marL="2743200" algn="l" defTabSz="914400" rtl="0" eaLnBrk="1" latinLnBrk="0" hangingPunct="1">
      <a:defRPr sz="2800" b="1" kern="1200">
        <a:solidFill>
          <a:schemeClr val="bg1"/>
        </a:solidFill>
        <a:latin typeface="Tahoma" pitchFamily="34" charset="0"/>
        <a:ea typeface="+mn-ea"/>
        <a:cs typeface="Arial" charset="0"/>
      </a:defRPr>
    </a:lvl7pPr>
    <a:lvl8pPr marL="3200400" algn="l" defTabSz="914400" rtl="0" eaLnBrk="1" latinLnBrk="0" hangingPunct="1">
      <a:defRPr sz="2800" b="1" kern="1200">
        <a:solidFill>
          <a:schemeClr val="bg1"/>
        </a:solidFill>
        <a:latin typeface="Tahoma" pitchFamily="34" charset="0"/>
        <a:ea typeface="+mn-ea"/>
        <a:cs typeface="Arial" charset="0"/>
      </a:defRPr>
    </a:lvl8pPr>
    <a:lvl9pPr marL="3657600" algn="l" defTabSz="914400" rtl="0" eaLnBrk="1" latinLnBrk="0" hangingPunct="1">
      <a:defRPr sz="2800" b="1" kern="1200">
        <a:solidFill>
          <a:schemeClr val="bg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33CC33"/>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34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50219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1263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8246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2768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20573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510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5638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40387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7113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97249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80226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6000" r="-6000"/>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2pPr>
      <a:lvl3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3pPr>
      <a:lvl4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4pPr>
      <a:lvl5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5pPr>
      <a:lvl6pPr marL="4572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6pPr>
      <a:lvl7pPr marL="9144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7pPr>
      <a:lvl8pPr marL="13716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8pPr>
      <a:lvl9pPr marL="18288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28600"/>
            <a:ext cx="6149155" cy="4154984"/>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8800" b="1" cap="none" spc="0" dirty="0" smtClean="0">
                <a:ln w="11430"/>
                <a:solidFill>
                  <a:srgbClr val="FF3399"/>
                </a:solidFill>
                <a:effectLst>
                  <a:outerShdw blurRad="50800" dist="39000" dir="5460000" algn="tl">
                    <a:srgbClr val="000000">
                      <a:alpha val="38000"/>
                    </a:srgbClr>
                  </a:outerShdw>
                </a:effectLst>
              </a:rPr>
              <a:t>Happy</a:t>
            </a:r>
          </a:p>
          <a:p>
            <a:pPr algn="ctr"/>
            <a:r>
              <a:rPr lang="en-US" sz="8800" dirty="0" smtClean="0">
                <a:ln w="11430"/>
                <a:solidFill>
                  <a:srgbClr val="FF3399"/>
                </a:solidFill>
                <a:effectLst>
                  <a:outerShdw blurRad="50800" dist="39000" dir="5460000" algn="tl">
                    <a:srgbClr val="000000">
                      <a:alpha val="38000"/>
                    </a:srgbClr>
                  </a:outerShdw>
                </a:effectLst>
              </a:rPr>
              <a:t>Mother’s </a:t>
            </a:r>
          </a:p>
          <a:p>
            <a:pPr algn="ctr"/>
            <a:r>
              <a:rPr lang="en-US" sz="8800" b="1" cap="none" spc="0" dirty="0" smtClean="0">
                <a:ln w="11430"/>
                <a:solidFill>
                  <a:srgbClr val="FF3399"/>
                </a:solidFill>
                <a:effectLst>
                  <a:outerShdw blurRad="50800" dist="39000" dir="5460000" algn="tl">
                    <a:srgbClr val="000000">
                      <a:alpha val="38000"/>
                    </a:srgbClr>
                  </a:outerShdw>
                </a:effectLst>
              </a:rPr>
              <a:t>Day</a:t>
            </a:r>
            <a:endParaRPr lang="en-US" sz="8800" b="1" cap="none" spc="0" dirty="0">
              <a:ln w="11430"/>
              <a:solidFill>
                <a:srgbClr val="FF3399"/>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59166308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Acts 16:40 So they went out of the prison and entered </a:t>
            </a:r>
            <a:r>
              <a:rPr lang="en-US" i="1" dirty="0"/>
              <a:t>the house of </a:t>
            </a:r>
            <a:r>
              <a:rPr lang="en-US" dirty="0"/>
              <a:t>Lydia; and when they had seen the brethren, they encouraged them and departed.</a:t>
            </a:r>
          </a:p>
          <a:p>
            <a:r>
              <a:rPr lang="en-US" dirty="0"/>
              <a:t>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2 Timothy 1:5 when I call to remembrance the genuine faith that is in you, which dwelt first in your grandmother Lois and your mother Eunice, and I am persuaded is in you also.</a:t>
            </a:r>
          </a:p>
          <a:p>
            <a:r>
              <a:rPr lang="en-US" dirty="0"/>
              <a:t> </a:t>
            </a:r>
          </a:p>
          <a:p>
            <a:r>
              <a:rPr lang="en-US" dirty="0"/>
              <a:t>2 Timothy 3:15  and that from childhood you have known the Holy Scriptures, which are able to make you wise for salvation through faith which is in Christ Jesus.</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0"/>
            <a:ext cx="9144000" cy="5632311"/>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sz="2400" dirty="0"/>
              <a:t>We could consider many other women of Bible times whose lives affected the course of history: Eve’s fall to temptation, Sarah’s taking matters into her own hand and not waiting for the promised son, Rebekah’s deception of Isaac, </a:t>
            </a:r>
            <a:r>
              <a:rPr lang="en-US" sz="2400" dirty="0" err="1"/>
              <a:t>Jochebed’s</a:t>
            </a:r>
            <a:r>
              <a:rPr lang="en-US" sz="2400" dirty="0"/>
              <a:t> saving of her baby Moses, Deborah’s judgment of Israel, Delilah’s betrayal of Samson, Ruth’s faithfulness to Naomi, </a:t>
            </a:r>
            <a:r>
              <a:rPr lang="en-US" sz="2400" dirty="0" smtClean="0"/>
              <a:t>Hannah’s rearing </a:t>
            </a:r>
            <a:r>
              <a:rPr lang="en-US" sz="2400" dirty="0"/>
              <a:t>up of Samuel, Bathsheba’s sin with David, </a:t>
            </a:r>
            <a:r>
              <a:rPr lang="en-US" sz="2400" dirty="0" err="1"/>
              <a:t>Huldah’s</a:t>
            </a:r>
            <a:r>
              <a:rPr lang="en-US" sz="2400" dirty="0"/>
              <a:t> prophesying, Mary’s role in the Virgin Birth, the Samaritan woman bringing her townspeople to meet the Christ, Mary and Martha’s hospitality, Mary </a:t>
            </a:r>
            <a:r>
              <a:rPr lang="en-US" sz="2400" dirty="0" err="1"/>
              <a:t>Magdelene’s</a:t>
            </a:r>
            <a:r>
              <a:rPr lang="en-US" sz="2400" dirty="0"/>
              <a:t> taking the word of the Resurrection to Jesus’ followers, </a:t>
            </a:r>
            <a:r>
              <a:rPr lang="en-US" sz="2400" dirty="0" err="1"/>
              <a:t>Dorcas</a:t>
            </a:r>
            <a:r>
              <a:rPr lang="en-US" sz="2400" dirty="0"/>
              <a:t>’ generosity to the poor of her community, Phoebe’s encouragement of Paul, as </a:t>
            </a:r>
            <a:r>
              <a:rPr lang="en-US" sz="2400" dirty="0" smtClean="0"/>
              <a:t>well as </a:t>
            </a:r>
            <a:r>
              <a:rPr lang="en-US" sz="2400" dirty="0"/>
              <a:t>the multitudes of others, named and unnamed, whose deeds are recorded in God’s Word.</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0"/>
            <a:ext cx="9144000" cy="181588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Galatians 5:22 But the fruit of the Spirit is love, joy, peace, longsuffering, kindness, goodness, faithfulness,  </a:t>
            </a:r>
            <a:r>
              <a:rPr lang="en-US" baseline="30000" dirty="0"/>
              <a:t>23</a:t>
            </a:r>
            <a:r>
              <a:rPr lang="en-US" dirty="0"/>
              <a:t> gentleness, self-control. Against such there is no law.</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John Gray said, “The hand that rocks the cradle rules the world.” Abraham Lincoln attributed any success in his life to his mother</a:t>
            </a:r>
            <a:r>
              <a:rPr lang="en-US" dirty="0" smtClean="0"/>
              <a:t>.</a:t>
            </a:r>
          </a:p>
          <a:p>
            <a:endParaRPr lang="en-US" dirty="0"/>
          </a:p>
          <a:p>
            <a:r>
              <a:rPr lang="en-US" dirty="0" smtClean="0"/>
              <a:t>Harriet </a:t>
            </a:r>
            <a:r>
              <a:rPr lang="en-US" dirty="0"/>
              <a:t>Beecher Stowe correctly stated that, “The mother’s heart is the child’s schoolroom.” </a:t>
            </a:r>
          </a:p>
          <a:p>
            <a:r>
              <a:rPr lang="en-US" dirty="0"/>
              <a:t> </a:t>
            </a:r>
          </a:p>
          <a:p>
            <a:r>
              <a:rPr lang="en-US" dirty="0"/>
              <a:t>Ezekiel 16:44 reads, “As is the mother, so is the daughter.”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0"/>
            <a:ext cx="9144000" cy="181588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5:16  "Let your light so shine before men, that they may see your good works and glorify your Father in heaven.</a:t>
            </a:r>
          </a:p>
          <a:p>
            <a:r>
              <a:rPr lang="en-US" dirty="0"/>
              <a:t>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0"/>
            <a:ext cx="9144000" cy="181588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Colossians 3:17 And </a:t>
            </a:r>
            <a:r>
              <a:rPr lang="en-US" i="1" dirty="0"/>
              <a:t>whatever </a:t>
            </a:r>
            <a:r>
              <a:rPr lang="en-US" dirty="0"/>
              <a:t>you do in word or deed, </a:t>
            </a:r>
            <a:r>
              <a:rPr lang="en-US" i="1" dirty="0"/>
              <a:t>do </a:t>
            </a:r>
            <a:r>
              <a:rPr lang="en-US" dirty="0"/>
              <a:t>all in the name of the Lord Jesus, giving thanks to God the Father through Him.</a:t>
            </a:r>
          </a:p>
          <a:p>
            <a:r>
              <a:rPr lang="en-US" dirty="0"/>
              <a:t>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Colossians 3:23 And whatever you do, do it heartily, as to the Lord and not to men,</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0"/>
            <a:ext cx="9144000" cy="267765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eaLnBrk="1" hangingPunct="1"/>
            <a:r>
              <a:rPr lang="en-US" dirty="0"/>
              <a:t>There are two basic areas in which such judgments are made</a:t>
            </a:r>
            <a:r>
              <a:rPr lang="en-US" dirty="0" smtClean="0"/>
              <a:t>:</a:t>
            </a:r>
          </a:p>
          <a:p>
            <a:pPr eaLnBrk="1" hangingPunct="1"/>
            <a:endParaRPr lang="en-US" dirty="0"/>
          </a:p>
          <a:p>
            <a:pPr eaLnBrk="1" hangingPunct="1"/>
            <a:r>
              <a:rPr lang="en-US" dirty="0" smtClean="0"/>
              <a:t>Ethics </a:t>
            </a:r>
            <a:r>
              <a:rPr lang="en-US" dirty="0"/>
              <a:t>in conduct (Rom. 12:17; Prov. 11:16; Dan. 1:8) and purity of life (Phil. 4:8; I Cor. 6:9-11, 20; Gal. 5:19- 24).</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Proverbs 4:23 Keep your heart with all diligence, For out of it </a:t>
            </a:r>
            <a:r>
              <a:rPr lang="en-US" i="1" dirty="0"/>
              <a:t>spring </a:t>
            </a:r>
            <a:r>
              <a:rPr lang="en-US" dirty="0"/>
              <a:t>the issues of life.</a:t>
            </a:r>
          </a:p>
          <a:p>
            <a:r>
              <a:rPr lang="en-US" dirty="0"/>
              <a:t>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ext Box 3"/>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algn="ctr"/>
            <a:r>
              <a:rPr lang="en-US" dirty="0"/>
              <a:t>WOMEN AND THEIR INFLUENCE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0" y="0"/>
            <a:ext cx="9144000" cy="310854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If we each determine, I can be strong. I will not compromise that which I know to be right. I will teach my family. I will show kindness and deal ethically with others. I will put the Kingdom of God first and pray for all, then this world will be a better place because we all did our part in serving God and being the best influence that we could.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0" y="0"/>
            <a:ext cx="9144000" cy="5632311"/>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marL="342900" indent="-342900">
              <a:buFont typeface="Arial" pitchFamily="34" charset="0"/>
              <a:buChar char="•"/>
            </a:pPr>
            <a:r>
              <a:rPr lang="en-US" sz="2400" dirty="0"/>
              <a:t>Crime is </a:t>
            </a:r>
            <a:r>
              <a:rPr lang="en-US" sz="2400" dirty="0" smtClean="0"/>
              <a:t>rampant</a:t>
            </a:r>
          </a:p>
          <a:p>
            <a:pPr marL="342900" indent="-342900">
              <a:buFont typeface="Arial" pitchFamily="34" charset="0"/>
              <a:buChar char="•"/>
            </a:pPr>
            <a:r>
              <a:rPr lang="en-US" sz="2400" dirty="0" smtClean="0"/>
              <a:t>There </a:t>
            </a:r>
            <a:r>
              <a:rPr lang="en-US" sz="2400" dirty="0"/>
              <a:t>never seems to be an end to drug and alcohol abuse. </a:t>
            </a:r>
            <a:endParaRPr lang="en-US" sz="2400" dirty="0" smtClean="0"/>
          </a:p>
          <a:p>
            <a:pPr marL="342900" indent="-342900">
              <a:buFont typeface="Arial" pitchFamily="34" charset="0"/>
              <a:buChar char="•"/>
            </a:pPr>
            <a:r>
              <a:rPr lang="en-US" sz="2400" dirty="0" smtClean="0"/>
              <a:t>Gambling </a:t>
            </a:r>
            <a:r>
              <a:rPr lang="en-US" sz="2400" dirty="0"/>
              <a:t>is being legalized by more and more state and local governments</a:t>
            </a:r>
            <a:r>
              <a:rPr lang="en-US" sz="2400" dirty="0" smtClean="0"/>
              <a:t>.</a:t>
            </a:r>
          </a:p>
          <a:p>
            <a:pPr marL="342900" indent="-342900">
              <a:buFont typeface="Arial" pitchFamily="34" charset="0"/>
              <a:buChar char="•"/>
            </a:pPr>
            <a:r>
              <a:rPr lang="en-US" sz="2400" dirty="0" smtClean="0"/>
              <a:t>Abortion </a:t>
            </a:r>
            <a:r>
              <a:rPr lang="en-US" sz="2400" dirty="0"/>
              <a:t>and illegitimate births are spiraling upward</a:t>
            </a:r>
            <a:r>
              <a:rPr lang="en-US" sz="2400" dirty="0" smtClean="0"/>
              <a:t>.</a:t>
            </a:r>
          </a:p>
          <a:p>
            <a:pPr marL="342900" indent="-342900">
              <a:buFont typeface="Arial" pitchFamily="34" charset="0"/>
              <a:buChar char="•"/>
            </a:pPr>
            <a:r>
              <a:rPr lang="en-US" sz="2400" dirty="0" smtClean="0"/>
              <a:t>Television </a:t>
            </a:r>
            <a:r>
              <a:rPr lang="en-US" sz="2400" dirty="0"/>
              <a:t>programming is filled with sleazy talk shows airing every kinky relationship imaginable and then some. </a:t>
            </a:r>
            <a:endParaRPr lang="en-US" sz="2400" dirty="0" smtClean="0"/>
          </a:p>
          <a:p>
            <a:pPr marL="342900" indent="-342900">
              <a:buFont typeface="Arial" pitchFamily="34" charset="0"/>
              <a:buChar char="•"/>
            </a:pPr>
            <a:r>
              <a:rPr lang="en-US" sz="2400" dirty="0" smtClean="0"/>
              <a:t>Abnormal </a:t>
            </a:r>
            <a:r>
              <a:rPr lang="en-US" sz="2400" dirty="0"/>
              <a:t>life styles are presented on prime time “family” shows as if they are the norm. Educational systems are influencing our children to be more worldly. </a:t>
            </a:r>
            <a:endParaRPr lang="en-US" sz="2400" dirty="0" smtClean="0"/>
          </a:p>
          <a:p>
            <a:pPr marL="342900" indent="-342900">
              <a:buFont typeface="Arial" pitchFamily="34" charset="0"/>
              <a:buChar char="•"/>
            </a:pPr>
            <a:r>
              <a:rPr lang="en-US" sz="2400" dirty="0" smtClean="0"/>
              <a:t>Marriages </a:t>
            </a:r>
            <a:r>
              <a:rPr lang="en-US" sz="2400" dirty="0"/>
              <a:t>are falling apart, and children are out of control.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xEl>
                                              <p:pRg st="1" end="1"/>
                                            </p:txEl>
                                          </p:spTgt>
                                        </p:tgtEl>
                                        <p:attrNameLst>
                                          <p:attrName>style.visibility</p:attrName>
                                        </p:attrNameLst>
                                      </p:cBhvr>
                                      <p:to>
                                        <p:strVal val="visible"/>
                                      </p:to>
                                    </p:set>
                                    <p:anim calcmode="lin" valueType="num">
                                      <p:cBhvr additive="base">
                                        <p:cTn id="7" dur="500" fill="hold"/>
                                        <p:tgtEl>
                                          <p:spTgt spid="205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50">
                                            <p:txEl>
                                              <p:pRg st="2" end="2"/>
                                            </p:txEl>
                                          </p:spTgt>
                                        </p:tgtEl>
                                        <p:attrNameLst>
                                          <p:attrName>style.visibility</p:attrName>
                                        </p:attrNameLst>
                                      </p:cBhvr>
                                      <p:to>
                                        <p:strVal val="visible"/>
                                      </p:to>
                                    </p:set>
                                    <p:anim calcmode="lin" valueType="num">
                                      <p:cBhvr additive="base">
                                        <p:cTn id="13" dur="500" fill="hold"/>
                                        <p:tgtEl>
                                          <p:spTgt spid="205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50">
                                            <p:txEl>
                                              <p:pRg st="3" end="3"/>
                                            </p:txEl>
                                          </p:spTgt>
                                        </p:tgtEl>
                                        <p:attrNameLst>
                                          <p:attrName>style.visibility</p:attrName>
                                        </p:attrNameLst>
                                      </p:cBhvr>
                                      <p:to>
                                        <p:strVal val="visible"/>
                                      </p:to>
                                    </p:set>
                                    <p:anim calcmode="lin" valueType="num">
                                      <p:cBhvr additive="base">
                                        <p:cTn id="19" dur="500" fill="hold"/>
                                        <p:tgtEl>
                                          <p:spTgt spid="205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050">
                                            <p:txEl>
                                              <p:pRg st="4" end="4"/>
                                            </p:txEl>
                                          </p:spTgt>
                                        </p:tgtEl>
                                        <p:attrNameLst>
                                          <p:attrName>style.visibility</p:attrName>
                                        </p:attrNameLst>
                                      </p:cBhvr>
                                      <p:to>
                                        <p:strVal val="visible"/>
                                      </p:to>
                                    </p:set>
                                    <p:anim calcmode="lin" valueType="num">
                                      <p:cBhvr additive="base">
                                        <p:cTn id="25" dur="500" fill="hold"/>
                                        <p:tgtEl>
                                          <p:spTgt spid="2050">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050">
                                            <p:txEl>
                                              <p:pRg st="5" end="5"/>
                                            </p:txEl>
                                          </p:spTgt>
                                        </p:tgtEl>
                                        <p:attrNameLst>
                                          <p:attrName>style.visibility</p:attrName>
                                        </p:attrNameLst>
                                      </p:cBhvr>
                                      <p:to>
                                        <p:strVal val="visible"/>
                                      </p:to>
                                    </p:set>
                                    <p:anim calcmode="lin" valueType="num">
                                      <p:cBhvr additive="base">
                                        <p:cTn id="31" dur="500" fill="hold"/>
                                        <p:tgtEl>
                                          <p:spTgt spid="205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5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050">
                                            <p:txEl>
                                              <p:pRg st="6" end="6"/>
                                            </p:txEl>
                                          </p:spTgt>
                                        </p:tgtEl>
                                        <p:attrNameLst>
                                          <p:attrName>style.visibility</p:attrName>
                                        </p:attrNameLst>
                                      </p:cBhvr>
                                      <p:to>
                                        <p:strVal val="visible"/>
                                      </p:to>
                                    </p:set>
                                    <p:anim calcmode="lin" valueType="num">
                                      <p:cBhvr additive="base">
                                        <p:cTn id="37" dur="500" fill="hold"/>
                                        <p:tgtEl>
                                          <p:spTgt spid="2050">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05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Is there an alternative to the declining standards and way to increase immorality or should we just shrug our shoulders and accept things as they are? </a:t>
            </a:r>
          </a:p>
          <a:p>
            <a:r>
              <a:rPr lang="en-US" dirty="0"/>
              <a:t> </a:t>
            </a:r>
          </a:p>
        </p:txBody>
      </p:sp>
    </p:spTree>
    <p:extLst>
      <p:ext uri="{BB962C8B-B14F-4D97-AF65-F5344CB8AC3E}">
        <p14:creationId xmlns:p14="http://schemas.microsoft.com/office/powerpoint/2010/main" val="261458721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0" y="0"/>
            <a:ext cx="9144000" cy="440120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eaLnBrk="1" hangingPunct="1"/>
            <a:r>
              <a:rPr lang="en-US" dirty="0"/>
              <a:t>The details of her life can be read in I Kings 16:31; 18:4-13; 19:1, 2; 21:1-24</a:t>
            </a:r>
            <a:r>
              <a:rPr lang="en-US" dirty="0" smtClean="0"/>
              <a:t>.</a:t>
            </a:r>
          </a:p>
          <a:p>
            <a:pPr eaLnBrk="1" hangingPunct="1"/>
            <a:endParaRPr lang="en-US" dirty="0"/>
          </a:p>
          <a:p>
            <a:r>
              <a:rPr lang="en-US" dirty="0"/>
              <a:t>Revelation 2:20 "Nevertheless I have a few things against you, because you allow that woman Jezebel, who calls herself a prophetess, to teach and seduce My servants to commit sexual immorality and eat things sacrificed to idols.</a:t>
            </a:r>
          </a:p>
          <a:p>
            <a:r>
              <a:rPr lang="en-US" dirty="0"/>
              <a:t> </a:t>
            </a:r>
          </a:p>
          <a:p>
            <a:pPr eaLnBrk="1" hangingPunct="1"/>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0" y="0"/>
            <a:ext cx="9144000" cy="483209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2 Kings 11:1  When </a:t>
            </a:r>
            <a:r>
              <a:rPr lang="en-US" dirty="0" err="1"/>
              <a:t>Athaliah</a:t>
            </a:r>
            <a:r>
              <a:rPr lang="en-US" dirty="0"/>
              <a:t> the mother of </a:t>
            </a:r>
            <a:r>
              <a:rPr lang="en-US" dirty="0" err="1"/>
              <a:t>Ahaziah</a:t>
            </a:r>
            <a:r>
              <a:rPr lang="en-US" dirty="0"/>
              <a:t> saw that her son was dead, she arose and destroyed all the royal heirs.  </a:t>
            </a:r>
            <a:r>
              <a:rPr lang="en-US" baseline="30000" dirty="0"/>
              <a:t>2</a:t>
            </a:r>
            <a:r>
              <a:rPr lang="en-US" dirty="0"/>
              <a:t> But </a:t>
            </a:r>
            <a:r>
              <a:rPr lang="en-US" dirty="0" err="1"/>
              <a:t>Jehosheba</a:t>
            </a:r>
            <a:r>
              <a:rPr lang="en-US" dirty="0"/>
              <a:t>, the daughter of King </a:t>
            </a:r>
            <a:r>
              <a:rPr lang="en-US" dirty="0" err="1"/>
              <a:t>Joram</a:t>
            </a:r>
            <a:r>
              <a:rPr lang="en-US" dirty="0"/>
              <a:t>, sister of </a:t>
            </a:r>
            <a:r>
              <a:rPr lang="en-US" dirty="0" err="1"/>
              <a:t>Ahaziah</a:t>
            </a:r>
            <a:r>
              <a:rPr lang="en-US" dirty="0"/>
              <a:t>, took </a:t>
            </a:r>
            <a:r>
              <a:rPr lang="en-US" dirty="0" err="1"/>
              <a:t>Joash</a:t>
            </a:r>
            <a:r>
              <a:rPr lang="en-US" dirty="0"/>
              <a:t> the son of </a:t>
            </a:r>
            <a:r>
              <a:rPr lang="en-US" dirty="0" err="1"/>
              <a:t>Ahaziah</a:t>
            </a:r>
            <a:r>
              <a:rPr lang="en-US" dirty="0"/>
              <a:t>, and stole him away from among the king's sons </a:t>
            </a:r>
            <a:r>
              <a:rPr lang="en-US" i="1" dirty="0"/>
              <a:t>who were </a:t>
            </a:r>
            <a:r>
              <a:rPr lang="en-US" dirty="0"/>
              <a:t>being murdered; and they hid him and his nurse in the bedroom, from </a:t>
            </a:r>
            <a:r>
              <a:rPr lang="en-US" dirty="0" err="1"/>
              <a:t>Athaliah</a:t>
            </a:r>
            <a:r>
              <a:rPr lang="en-US" dirty="0"/>
              <a:t>, so that he was not killed.  </a:t>
            </a:r>
            <a:r>
              <a:rPr lang="en-US" baseline="30000" dirty="0"/>
              <a:t>3</a:t>
            </a:r>
            <a:r>
              <a:rPr lang="en-US" dirty="0"/>
              <a:t> So he was hidden with her in the house of the LORD for six years, while </a:t>
            </a:r>
            <a:r>
              <a:rPr lang="en-US" dirty="0" err="1"/>
              <a:t>Athaliah</a:t>
            </a:r>
            <a:r>
              <a:rPr lang="en-US" dirty="0"/>
              <a:t> reigned over the land.</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0"/>
            <a:ext cx="9144000" cy="310854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Esther 4:14 "For if you remain completely silent at this time, relief and deliverance will arise for the Jews from another place, but you and your father's house will perish. Yet who knows whether you have come to the kingdom for </a:t>
            </a:r>
            <a:r>
              <a:rPr lang="en-US" i="1" dirty="0"/>
              <a:t>such </a:t>
            </a:r>
            <a:r>
              <a:rPr lang="en-US" dirty="0"/>
              <a:t>a time as this?"</a:t>
            </a:r>
          </a:p>
          <a:p>
            <a:r>
              <a:rPr lang="en-US" dirty="0"/>
              <a:t>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0"/>
            <a:ext cx="9144000" cy="637097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sz="2400" dirty="0"/>
              <a:t>Matthew 14:3 For Herod had laid hold of John and bound him, and put </a:t>
            </a:r>
            <a:r>
              <a:rPr lang="en-US" sz="2400" i="1" dirty="0"/>
              <a:t>him </a:t>
            </a:r>
            <a:r>
              <a:rPr lang="en-US" sz="2400" dirty="0"/>
              <a:t>in prison for the sake of Herodias, his brother Philip's wife.  </a:t>
            </a:r>
            <a:r>
              <a:rPr lang="en-US" sz="2400" baseline="30000" dirty="0"/>
              <a:t>4</a:t>
            </a:r>
            <a:r>
              <a:rPr lang="en-US" sz="2400" dirty="0"/>
              <a:t> Because John had said to him, "It is not lawful for you to have her."  </a:t>
            </a:r>
            <a:r>
              <a:rPr lang="en-US" sz="2400" baseline="30000" dirty="0"/>
              <a:t>5</a:t>
            </a:r>
            <a:r>
              <a:rPr lang="en-US" sz="2400" dirty="0"/>
              <a:t> And although he wanted to put him to death, he feared the multitude, because they counted him as a prophet.  </a:t>
            </a:r>
            <a:r>
              <a:rPr lang="en-US" sz="2400" baseline="30000" dirty="0"/>
              <a:t>6</a:t>
            </a:r>
            <a:r>
              <a:rPr lang="en-US" sz="2400" dirty="0"/>
              <a:t> But when Herod's birthday was celebrated, the daughter of Herodias danced before them and pleased Herod.  </a:t>
            </a:r>
            <a:r>
              <a:rPr lang="en-US" sz="2400" baseline="30000" dirty="0"/>
              <a:t>7</a:t>
            </a:r>
            <a:r>
              <a:rPr lang="en-US" sz="2400" dirty="0"/>
              <a:t> Therefore he promised with an oath to give her whatever she might ask.  </a:t>
            </a:r>
            <a:r>
              <a:rPr lang="en-US" sz="2400" baseline="30000" dirty="0"/>
              <a:t>8</a:t>
            </a:r>
            <a:r>
              <a:rPr lang="en-US" sz="2400" dirty="0"/>
              <a:t> So she, having been prompted by her mother, said, "Give me John the Baptist's head here on a platter."  </a:t>
            </a:r>
            <a:r>
              <a:rPr lang="en-US" sz="2400" baseline="30000" dirty="0"/>
              <a:t>9</a:t>
            </a:r>
            <a:r>
              <a:rPr lang="en-US" sz="2400" dirty="0"/>
              <a:t> And the king was sorry; nevertheless, because of the oaths and because of those who sat with him, he commanded </a:t>
            </a:r>
            <a:r>
              <a:rPr lang="en-US" sz="2400" i="1" dirty="0"/>
              <a:t>it </a:t>
            </a:r>
            <a:r>
              <a:rPr lang="en-US" sz="2400" dirty="0"/>
              <a:t>to be given to </a:t>
            </a:r>
            <a:r>
              <a:rPr lang="en-US" sz="2400" i="1" dirty="0"/>
              <a:t>her.</a:t>
            </a:r>
            <a:r>
              <a:rPr lang="en-US" sz="2400" dirty="0"/>
              <a:t>  </a:t>
            </a:r>
            <a:r>
              <a:rPr lang="en-US" sz="2400" baseline="30000" dirty="0"/>
              <a:t>10</a:t>
            </a:r>
            <a:r>
              <a:rPr lang="en-US" sz="2400" dirty="0"/>
              <a:t> So he sent and had John beheaded in prison.  </a:t>
            </a:r>
            <a:r>
              <a:rPr lang="en-US" sz="2400" baseline="30000" dirty="0"/>
              <a:t>11</a:t>
            </a:r>
            <a:r>
              <a:rPr lang="en-US" sz="2400" dirty="0"/>
              <a:t> And his head was brought on a platter and given to the girl, and she brought </a:t>
            </a:r>
            <a:r>
              <a:rPr lang="en-US" sz="2400" i="1" dirty="0"/>
              <a:t>it </a:t>
            </a:r>
            <a:r>
              <a:rPr lang="en-US" sz="2400" dirty="0"/>
              <a:t>to her mother.</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Acts 16:14  Now a certain woman named Lydia heard </a:t>
            </a:r>
            <a:r>
              <a:rPr lang="en-US" i="1" dirty="0"/>
              <a:t>us. </a:t>
            </a:r>
            <a:r>
              <a:rPr lang="en-US" dirty="0"/>
              <a:t>She was a seller of purple from the city of Thyatira, who worshiped God. The Lord opened her heart to heed the things spoken by Paul.  </a:t>
            </a:r>
            <a:r>
              <a:rPr lang="en-US" baseline="30000" dirty="0"/>
              <a:t>15</a:t>
            </a:r>
            <a:r>
              <a:rPr lang="en-US" dirty="0"/>
              <a:t> And when she and her household were baptized, she begged </a:t>
            </a:r>
            <a:r>
              <a:rPr lang="en-US" i="1" dirty="0"/>
              <a:t>us, </a:t>
            </a:r>
            <a:r>
              <a:rPr lang="en-US" dirty="0"/>
              <a:t>saying, "If you have judged me to be faithful to the Lord, come to my house and stay." So she persuaded us.</a:t>
            </a:r>
          </a:p>
          <a:p>
            <a:r>
              <a:rPr lang="en-US" dirty="0"/>
              <a:t> </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bg1"/>
            </a:solidFill>
            <a:effectLst/>
            <a:latin typeface="Tahom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bg1"/>
            </a:solidFill>
            <a:effectLst/>
            <a:latin typeface="Tahom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5320</TotalTime>
  <Words>1038</Words>
  <Application>Microsoft Office PowerPoint</Application>
  <PresentationFormat>On-screen Show (4:3)</PresentationFormat>
  <Paragraphs>46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vvvv</dc:creator>
  <cp:lastModifiedBy>Patsy</cp:lastModifiedBy>
  <cp:revision>49</cp:revision>
  <dcterms:created xsi:type="dcterms:W3CDTF">2006-12-19T00:50:39Z</dcterms:created>
  <dcterms:modified xsi:type="dcterms:W3CDTF">2012-05-13T04:27:58Z</dcterms:modified>
</cp:coreProperties>
</file>