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3" r:id="rId2"/>
    <p:sldId id="337" r:id="rId3"/>
    <p:sldId id="338" r:id="rId4"/>
    <p:sldId id="339" r:id="rId5"/>
    <p:sldId id="340" r:id="rId6"/>
    <p:sldId id="341" r:id="rId7"/>
    <p:sldId id="342" r:id="rId8"/>
    <p:sldId id="343" r:id="rId9"/>
    <p:sldId id="344" r:id="rId10"/>
    <p:sldId id="346" r:id="rId11"/>
    <p:sldId id="345" r:id="rId12"/>
    <p:sldId id="394" r:id="rId13"/>
    <p:sldId id="365" r:id="rId14"/>
    <p:sldId id="347" r:id="rId15"/>
    <p:sldId id="348" r:id="rId16"/>
    <p:sldId id="349" r:id="rId17"/>
    <p:sldId id="350" r:id="rId18"/>
    <p:sldId id="351" r:id="rId19"/>
    <p:sldId id="352" r:id="rId20"/>
    <p:sldId id="353" r:id="rId21"/>
    <p:sldId id="354" r:id="rId22"/>
    <p:sldId id="355" r:id="rId23"/>
    <p:sldId id="356" r:id="rId24"/>
    <p:sldId id="395" r:id="rId25"/>
    <p:sldId id="357" r:id="rId26"/>
    <p:sldId id="358" r:id="rId27"/>
    <p:sldId id="359" r:id="rId28"/>
    <p:sldId id="360" r:id="rId29"/>
    <p:sldId id="366" r:id="rId30"/>
    <p:sldId id="367" r:id="rId31"/>
    <p:sldId id="368" r:id="rId32"/>
    <p:sldId id="369" r:id="rId33"/>
    <p:sldId id="370" r:id="rId34"/>
    <p:sldId id="371" r:id="rId35"/>
    <p:sldId id="392" r:id="rId36"/>
    <p:sldId id="372" r:id="rId37"/>
    <p:sldId id="373" r:id="rId38"/>
    <p:sldId id="374" r:id="rId39"/>
    <p:sldId id="375" r:id="rId40"/>
    <p:sldId id="376" r:id="rId41"/>
    <p:sldId id="377" r:id="rId42"/>
    <p:sldId id="378" r:id="rId43"/>
    <p:sldId id="379" r:id="rId44"/>
    <p:sldId id="380" r:id="rId45"/>
    <p:sldId id="381" r:id="rId46"/>
    <p:sldId id="382" r:id="rId47"/>
    <p:sldId id="383" r:id="rId48"/>
    <p:sldId id="384" r:id="rId49"/>
    <p:sldId id="385" r:id="rId50"/>
    <p:sldId id="364" r:id="rId51"/>
    <p:sldId id="386" r:id="rId52"/>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pitchFamily="34" charset="0"/>
      </a:defRPr>
    </a:lvl1pPr>
    <a:lvl2pPr marL="457200" algn="l" rtl="0" fontAlgn="base">
      <a:spcBef>
        <a:spcPct val="0"/>
      </a:spcBef>
      <a:spcAft>
        <a:spcPct val="0"/>
      </a:spcAft>
      <a:defRPr sz="2800" b="1" kern="1200">
        <a:solidFill>
          <a:schemeClr val="bg1"/>
        </a:solidFill>
        <a:latin typeface="Tahoma" pitchFamily="34" charset="0"/>
        <a:ea typeface="+mn-ea"/>
        <a:cs typeface="Arial" pitchFamily="34" charset="0"/>
      </a:defRPr>
    </a:lvl2pPr>
    <a:lvl3pPr marL="914400" algn="l" rtl="0" fontAlgn="base">
      <a:spcBef>
        <a:spcPct val="0"/>
      </a:spcBef>
      <a:spcAft>
        <a:spcPct val="0"/>
      </a:spcAft>
      <a:defRPr sz="2800" b="1" kern="1200">
        <a:solidFill>
          <a:schemeClr val="bg1"/>
        </a:solidFill>
        <a:latin typeface="Tahoma" pitchFamily="34" charset="0"/>
        <a:ea typeface="+mn-ea"/>
        <a:cs typeface="Arial" pitchFamily="34" charset="0"/>
      </a:defRPr>
    </a:lvl3pPr>
    <a:lvl4pPr marL="1371600" algn="l" rtl="0" fontAlgn="base">
      <a:spcBef>
        <a:spcPct val="0"/>
      </a:spcBef>
      <a:spcAft>
        <a:spcPct val="0"/>
      </a:spcAft>
      <a:defRPr sz="2800" b="1" kern="1200">
        <a:solidFill>
          <a:schemeClr val="bg1"/>
        </a:solidFill>
        <a:latin typeface="Tahoma" pitchFamily="34" charset="0"/>
        <a:ea typeface="+mn-ea"/>
        <a:cs typeface="Arial" pitchFamily="34" charset="0"/>
      </a:defRPr>
    </a:lvl4pPr>
    <a:lvl5pPr marL="1828800" algn="l" rtl="0" fontAlgn="base">
      <a:spcBef>
        <a:spcPct val="0"/>
      </a:spcBef>
      <a:spcAft>
        <a:spcPct val="0"/>
      </a:spcAft>
      <a:defRPr sz="2800" b="1" kern="1200">
        <a:solidFill>
          <a:schemeClr val="bg1"/>
        </a:solidFill>
        <a:latin typeface="Tahoma" pitchFamily="34" charset="0"/>
        <a:ea typeface="+mn-ea"/>
        <a:cs typeface="Arial" pitchFamily="34" charset="0"/>
      </a:defRPr>
    </a:lvl5pPr>
    <a:lvl6pPr marL="2286000" algn="l" defTabSz="914400" rtl="0" eaLnBrk="1" latinLnBrk="0" hangingPunct="1">
      <a:defRPr sz="2800" b="1" kern="1200">
        <a:solidFill>
          <a:schemeClr val="bg1"/>
        </a:solidFill>
        <a:latin typeface="Tahoma" pitchFamily="34" charset="0"/>
        <a:ea typeface="+mn-ea"/>
        <a:cs typeface="Arial" pitchFamily="34" charset="0"/>
      </a:defRPr>
    </a:lvl6pPr>
    <a:lvl7pPr marL="2743200" algn="l" defTabSz="914400" rtl="0" eaLnBrk="1" latinLnBrk="0" hangingPunct="1">
      <a:defRPr sz="2800" b="1" kern="1200">
        <a:solidFill>
          <a:schemeClr val="bg1"/>
        </a:solidFill>
        <a:latin typeface="Tahoma" pitchFamily="34" charset="0"/>
        <a:ea typeface="+mn-ea"/>
        <a:cs typeface="Arial" pitchFamily="34" charset="0"/>
      </a:defRPr>
    </a:lvl7pPr>
    <a:lvl8pPr marL="3200400" algn="l" defTabSz="914400" rtl="0" eaLnBrk="1" latinLnBrk="0" hangingPunct="1">
      <a:defRPr sz="2800" b="1" kern="1200">
        <a:solidFill>
          <a:schemeClr val="bg1"/>
        </a:solidFill>
        <a:latin typeface="Tahoma" pitchFamily="34" charset="0"/>
        <a:ea typeface="+mn-ea"/>
        <a:cs typeface="Arial" pitchFamily="34" charset="0"/>
      </a:defRPr>
    </a:lvl8pPr>
    <a:lvl9pPr marL="3657600" algn="l" defTabSz="914400" rtl="0" eaLnBrk="1" latinLnBrk="0" hangingPunct="1">
      <a:defRPr sz="2800" b="1" kern="1200">
        <a:solidFill>
          <a:schemeClr val="bg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4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5791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9589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3520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71477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2492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5849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262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3266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7656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1665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2622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algn="ctr"/>
            <a:r>
              <a:rPr lang="en-US" dirty="0"/>
              <a:t>WHY ARE THERE SO MANY CHURCHES?</a:t>
            </a:r>
          </a:p>
        </p:txBody>
      </p:sp>
      <p:pic>
        <p:nvPicPr>
          <p:cNvPr id="1029"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86" y="1143000"/>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6231" y="1167245"/>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0731" y="1143000"/>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143000"/>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1108364"/>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96045"/>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0868" y="2921576"/>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7100" y="2996045"/>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5900" y="2994313"/>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2989118"/>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68" y="4876800"/>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7740" y="4800600"/>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6094" y="4786745"/>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0145" y="4746913"/>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Users\Patsy\AppData\Local\Microsoft\Windows\Temporary Internet Files\Content.IE5\CCIPDE0X\MC90043484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1182" y="4694958"/>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5568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5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p:stCondLst>
                              <p:cond delay="250"/>
                            </p:stCondLst>
                            <p:childTnLst>
                              <p:par>
                                <p:cTn id="11" presetID="1" presetClass="entr" presetSubtype="0" fill="hold" nodeType="afterEffect">
                                  <p:stCondLst>
                                    <p:cond delay="250"/>
                                  </p:stCondLst>
                                  <p:childTnLst>
                                    <p:set>
                                      <p:cBhvr>
                                        <p:cTn id="12" dur="1" fill="hold">
                                          <p:stCondLst>
                                            <p:cond delay="0"/>
                                          </p:stCondLst>
                                        </p:cTn>
                                        <p:tgtEl>
                                          <p:spTgt spid="8"/>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nodeType="afterEffect">
                                  <p:stCondLst>
                                    <p:cond delay="250"/>
                                  </p:stCondLst>
                                  <p:childTnLst>
                                    <p:set>
                                      <p:cBhvr>
                                        <p:cTn id="15" dur="1" fill="hold">
                                          <p:stCondLst>
                                            <p:cond delay="0"/>
                                          </p:stCondLst>
                                        </p:cTn>
                                        <p:tgtEl>
                                          <p:spTgt spid="9"/>
                                        </p:tgtEl>
                                        <p:attrNameLst>
                                          <p:attrName>style.visibility</p:attrName>
                                        </p:attrNameLst>
                                      </p:cBhvr>
                                      <p:to>
                                        <p:strVal val="visible"/>
                                      </p:to>
                                    </p:set>
                                  </p:childTnLst>
                                </p:cTn>
                              </p:par>
                            </p:childTnLst>
                          </p:cTn>
                        </p:par>
                        <p:par>
                          <p:cTn id="16" fill="hold">
                            <p:stCondLst>
                              <p:cond delay="750"/>
                            </p:stCondLst>
                            <p:childTnLst>
                              <p:par>
                                <p:cTn id="17" presetID="1" presetClass="entr" presetSubtype="0" fill="hold" nodeType="afterEffect">
                                  <p:stCondLst>
                                    <p:cond delay="250"/>
                                  </p:stCondLst>
                                  <p:childTnLst>
                                    <p:set>
                                      <p:cBhvr>
                                        <p:cTn id="18" dur="1" fill="hold">
                                          <p:stCondLst>
                                            <p:cond delay="0"/>
                                          </p:stCondLst>
                                        </p:cTn>
                                        <p:tgtEl>
                                          <p:spTgt spid="10"/>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nodeType="afterEffect">
                                  <p:stCondLst>
                                    <p:cond delay="250"/>
                                  </p:stCondLst>
                                  <p:childTnLst>
                                    <p:set>
                                      <p:cBhvr>
                                        <p:cTn id="21" dur="1" fill="hold">
                                          <p:stCondLst>
                                            <p:cond delay="0"/>
                                          </p:stCondLst>
                                        </p:cTn>
                                        <p:tgtEl>
                                          <p:spTgt spid="11"/>
                                        </p:tgtEl>
                                        <p:attrNameLst>
                                          <p:attrName>style.visibility</p:attrName>
                                        </p:attrNameLst>
                                      </p:cBhvr>
                                      <p:to>
                                        <p:strVal val="visible"/>
                                      </p:to>
                                    </p:set>
                                  </p:childTnLst>
                                </p:cTn>
                              </p:par>
                            </p:childTnLst>
                          </p:cTn>
                        </p:par>
                        <p:par>
                          <p:cTn id="22" fill="hold">
                            <p:stCondLst>
                              <p:cond delay="1250"/>
                            </p:stCondLst>
                            <p:childTnLst>
                              <p:par>
                                <p:cTn id="23" presetID="1" presetClass="entr" presetSubtype="0" fill="hold" nodeType="afterEffect">
                                  <p:stCondLst>
                                    <p:cond delay="250"/>
                                  </p:stCondLst>
                                  <p:childTnLst>
                                    <p:set>
                                      <p:cBhvr>
                                        <p:cTn id="24" dur="1" fill="hold">
                                          <p:stCondLst>
                                            <p:cond delay="0"/>
                                          </p:stCondLst>
                                        </p:cTn>
                                        <p:tgtEl>
                                          <p:spTgt spid="12"/>
                                        </p:tgtEl>
                                        <p:attrNameLst>
                                          <p:attrName>style.visibility</p:attrName>
                                        </p:attrNameLst>
                                      </p:cBhvr>
                                      <p:to>
                                        <p:strVal val="visible"/>
                                      </p:to>
                                    </p:set>
                                  </p:childTnLst>
                                </p:cTn>
                              </p:par>
                            </p:childTnLst>
                          </p:cTn>
                        </p:par>
                        <p:par>
                          <p:cTn id="25" fill="hold">
                            <p:stCondLst>
                              <p:cond delay="1500"/>
                            </p:stCondLst>
                            <p:childTnLst>
                              <p:par>
                                <p:cTn id="26" presetID="1" presetClass="entr" presetSubtype="0" fill="hold" nodeType="afterEffect">
                                  <p:stCondLst>
                                    <p:cond delay="250"/>
                                  </p:stCondLst>
                                  <p:childTnLst>
                                    <p:set>
                                      <p:cBhvr>
                                        <p:cTn id="27" dur="1" fill="hold">
                                          <p:stCondLst>
                                            <p:cond delay="0"/>
                                          </p:stCondLst>
                                        </p:cTn>
                                        <p:tgtEl>
                                          <p:spTgt spid="13"/>
                                        </p:tgtEl>
                                        <p:attrNameLst>
                                          <p:attrName>style.visibility</p:attrName>
                                        </p:attrNameLst>
                                      </p:cBhvr>
                                      <p:to>
                                        <p:strVal val="visible"/>
                                      </p:to>
                                    </p:set>
                                  </p:childTnLst>
                                </p:cTn>
                              </p:par>
                            </p:childTnLst>
                          </p:cTn>
                        </p:par>
                        <p:par>
                          <p:cTn id="28" fill="hold">
                            <p:stCondLst>
                              <p:cond delay="1750"/>
                            </p:stCondLst>
                            <p:childTnLst>
                              <p:par>
                                <p:cTn id="29" presetID="1" presetClass="entr" presetSubtype="0" fill="hold" nodeType="afterEffect">
                                  <p:stCondLst>
                                    <p:cond delay="250"/>
                                  </p:stCondLst>
                                  <p:childTnLst>
                                    <p:set>
                                      <p:cBhvr>
                                        <p:cTn id="30" dur="1" fill="hold">
                                          <p:stCondLst>
                                            <p:cond delay="0"/>
                                          </p:stCondLst>
                                        </p:cTn>
                                        <p:tgtEl>
                                          <p:spTgt spid="14"/>
                                        </p:tgtEl>
                                        <p:attrNameLst>
                                          <p:attrName>style.visibility</p:attrName>
                                        </p:attrNameLst>
                                      </p:cBhvr>
                                      <p:to>
                                        <p:strVal val="visible"/>
                                      </p:to>
                                    </p:set>
                                  </p:childTnLst>
                                </p:cTn>
                              </p:par>
                            </p:childTnLst>
                          </p:cTn>
                        </p:par>
                        <p:par>
                          <p:cTn id="31" fill="hold">
                            <p:stCondLst>
                              <p:cond delay="2000"/>
                            </p:stCondLst>
                            <p:childTnLst>
                              <p:par>
                                <p:cTn id="32" presetID="1" presetClass="entr" presetSubtype="0" fill="hold" nodeType="afterEffect">
                                  <p:stCondLst>
                                    <p:cond delay="250"/>
                                  </p:stCondLst>
                                  <p:childTnLst>
                                    <p:set>
                                      <p:cBhvr>
                                        <p:cTn id="33" dur="1" fill="hold">
                                          <p:stCondLst>
                                            <p:cond delay="0"/>
                                          </p:stCondLst>
                                        </p:cTn>
                                        <p:tgtEl>
                                          <p:spTgt spid="15"/>
                                        </p:tgtEl>
                                        <p:attrNameLst>
                                          <p:attrName>style.visibility</p:attrName>
                                        </p:attrNameLst>
                                      </p:cBhvr>
                                      <p:to>
                                        <p:strVal val="visible"/>
                                      </p:to>
                                    </p:set>
                                  </p:childTnLst>
                                </p:cTn>
                              </p:par>
                            </p:childTnLst>
                          </p:cTn>
                        </p:par>
                        <p:par>
                          <p:cTn id="34" fill="hold">
                            <p:stCondLst>
                              <p:cond delay="2250"/>
                            </p:stCondLst>
                            <p:childTnLst>
                              <p:par>
                                <p:cTn id="35" presetID="1" presetClass="entr" presetSubtype="0" fill="hold" nodeType="afterEffect">
                                  <p:stCondLst>
                                    <p:cond delay="250"/>
                                  </p:stCondLst>
                                  <p:childTnLst>
                                    <p:set>
                                      <p:cBhvr>
                                        <p:cTn id="36" dur="1" fill="hold">
                                          <p:stCondLst>
                                            <p:cond delay="0"/>
                                          </p:stCondLst>
                                        </p:cTn>
                                        <p:tgtEl>
                                          <p:spTgt spid="16"/>
                                        </p:tgtEl>
                                        <p:attrNameLst>
                                          <p:attrName>style.visibility</p:attrName>
                                        </p:attrNameLst>
                                      </p:cBhvr>
                                      <p:to>
                                        <p:strVal val="visible"/>
                                      </p:to>
                                    </p:set>
                                  </p:childTnLst>
                                </p:cTn>
                              </p:par>
                            </p:childTnLst>
                          </p:cTn>
                        </p:par>
                        <p:par>
                          <p:cTn id="37" fill="hold">
                            <p:stCondLst>
                              <p:cond delay="2500"/>
                            </p:stCondLst>
                            <p:childTnLst>
                              <p:par>
                                <p:cTn id="38" presetID="1" presetClass="entr" presetSubtype="0" fill="hold" nodeType="afterEffect">
                                  <p:stCondLst>
                                    <p:cond delay="250"/>
                                  </p:stCondLst>
                                  <p:childTnLst>
                                    <p:set>
                                      <p:cBhvr>
                                        <p:cTn id="39" dur="1" fill="hold">
                                          <p:stCondLst>
                                            <p:cond delay="0"/>
                                          </p:stCondLst>
                                        </p:cTn>
                                        <p:tgtEl>
                                          <p:spTgt spid="17"/>
                                        </p:tgtEl>
                                        <p:attrNameLst>
                                          <p:attrName>style.visibility</p:attrName>
                                        </p:attrNameLst>
                                      </p:cBhvr>
                                      <p:to>
                                        <p:strVal val="visible"/>
                                      </p:to>
                                    </p:set>
                                  </p:childTnLst>
                                </p:cTn>
                              </p:par>
                            </p:childTnLst>
                          </p:cTn>
                        </p:par>
                        <p:par>
                          <p:cTn id="40" fill="hold">
                            <p:stCondLst>
                              <p:cond delay="2750"/>
                            </p:stCondLst>
                            <p:childTnLst>
                              <p:par>
                                <p:cTn id="41" presetID="1" presetClass="entr" presetSubtype="0" fill="hold" nodeType="afterEffect">
                                  <p:stCondLst>
                                    <p:cond delay="250"/>
                                  </p:stCondLst>
                                  <p:childTnLst>
                                    <p:set>
                                      <p:cBhvr>
                                        <p:cTn id="42" dur="1" fill="hold">
                                          <p:stCondLst>
                                            <p:cond delay="0"/>
                                          </p:stCondLst>
                                        </p:cTn>
                                        <p:tgtEl>
                                          <p:spTgt spid="18"/>
                                        </p:tgtEl>
                                        <p:attrNameLst>
                                          <p:attrName>style.visibility</p:attrName>
                                        </p:attrNameLst>
                                      </p:cBhvr>
                                      <p:to>
                                        <p:strVal val="visible"/>
                                      </p:to>
                                    </p:set>
                                  </p:childTnLst>
                                </p:cTn>
                              </p:par>
                            </p:childTnLst>
                          </p:cTn>
                        </p:par>
                        <p:par>
                          <p:cTn id="43" fill="hold">
                            <p:stCondLst>
                              <p:cond delay="3000"/>
                            </p:stCondLst>
                            <p:childTnLst>
                              <p:par>
                                <p:cTn id="44" presetID="1" presetClass="entr" presetSubtype="0" fill="hold" nodeType="afterEffect">
                                  <p:stCondLst>
                                    <p:cond delay="250"/>
                                  </p:stCondLst>
                                  <p:childTnLst>
                                    <p:set>
                                      <p:cBhvr>
                                        <p:cTn id="45" dur="1" fill="hold">
                                          <p:stCondLst>
                                            <p:cond delay="0"/>
                                          </p:stCondLst>
                                        </p:cTn>
                                        <p:tgtEl>
                                          <p:spTgt spid="19"/>
                                        </p:tgtEl>
                                        <p:attrNameLst>
                                          <p:attrName>style.visibility</p:attrName>
                                        </p:attrNameLst>
                                      </p:cBhvr>
                                      <p:to>
                                        <p:strVal val="visible"/>
                                      </p:to>
                                    </p:set>
                                  </p:childTnLst>
                                </p:cTn>
                              </p:par>
                            </p:childTnLst>
                          </p:cTn>
                        </p:par>
                        <p:par>
                          <p:cTn id="46" fill="hold">
                            <p:stCondLst>
                              <p:cond delay="3250"/>
                            </p:stCondLst>
                            <p:childTnLst>
                              <p:par>
                                <p:cTn id="47" presetID="1" presetClass="entr" presetSubtype="0" fill="hold" nodeType="afterEffect">
                                  <p:stCondLst>
                                    <p:cond delay="25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2 Timothy 4:2 Preach the word! Be ready in season </a:t>
            </a:r>
            <a:r>
              <a:rPr lang="en-US" i="1" dirty="0"/>
              <a:t>and </a:t>
            </a:r>
            <a:r>
              <a:rPr lang="en-US" dirty="0"/>
              <a:t>out of season. Convince, rebuke, exhort, with all longsuffering and teaching.  </a:t>
            </a:r>
            <a:r>
              <a:rPr lang="en-US" baseline="30000" dirty="0"/>
              <a:t>3</a:t>
            </a:r>
            <a:r>
              <a:rPr lang="en-US" dirty="0"/>
              <a:t> For the time will come when </a:t>
            </a:r>
            <a:r>
              <a:rPr lang="en-US" u="sng" dirty="0"/>
              <a:t>they will not endure sound doctrine</a:t>
            </a:r>
            <a:r>
              <a:rPr lang="en-US" dirty="0"/>
              <a:t>, but according to </a:t>
            </a:r>
            <a:r>
              <a:rPr lang="en-US" u="sng" dirty="0"/>
              <a:t>their own desires</a:t>
            </a:r>
            <a:r>
              <a:rPr lang="en-US" dirty="0"/>
              <a:t>, </a:t>
            </a:r>
            <a:r>
              <a:rPr lang="en-US" i="1" dirty="0"/>
              <a:t>because </a:t>
            </a:r>
            <a:r>
              <a:rPr lang="en-US" dirty="0"/>
              <a:t>they have itching ears, they will heap up for themselves teachers;  </a:t>
            </a:r>
            <a:r>
              <a:rPr lang="en-US" baseline="30000" dirty="0"/>
              <a:t>4</a:t>
            </a:r>
            <a:r>
              <a:rPr lang="en-US" dirty="0"/>
              <a:t> and they will turn </a:t>
            </a:r>
            <a:r>
              <a:rPr lang="en-US" i="1" dirty="0"/>
              <a:t>their </a:t>
            </a:r>
            <a:r>
              <a:rPr lang="en-US" dirty="0"/>
              <a:t>ears away from the truth, and be turned aside to fables.</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Timothy 4:1 Now the Spirit expressly says that in latter times some will </a:t>
            </a:r>
            <a:r>
              <a:rPr lang="en-US" u="sng" dirty="0"/>
              <a:t>depart from the faith,</a:t>
            </a:r>
            <a:r>
              <a:rPr lang="en-US" dirty="0"/>
              <a:t> giving heed to deceiving spirits and doctrines of demons,  </a:t>
            </a:r>
            <a:r>
              <a:rPr lang="en-US" baseline="30000" dirty="0"/>
              <a:t>2</a:t>
            </a:r>
            <a:r>
              <a:rPr lang="en-US" dirty="0"/>
              <a:t> speaking lies in hypocrisy, having their own conscience seared with a hot iron,  </a:t>
            </a:r>
            <a:r>
              <a:rPr lang="en-US" baseline="30000" dirty="0"/>
              <a:t>3</a:t>
            </a:r>
            <a:r>
              <a:rPr lang="en-US" dirty="0"/>
              <a:t> </a:t>
            </a:r>
            <a:r>
              <a:rPr lang="en-US" u="sng" dirty="0"/>
              <a:t>forbidding to marry</a:t>
            </a:r>
            <a:r>
              <a:rPr lang="en-US" dirty="0"/>
              <a:t>, </a:t>
            </a:r>
            <a:r>
              <a:rPr lang="en-US" i="1" dirty="0"/>
              <a:t>and commanding </a:t>
            </a:r>
            <a:r>
              <a:rPr lang="en-US" dirty="0"/>
              <a:t>to </a:t>
            </a:r>
            <a:r>
              <a:rPr lang="en-US" u="sng" dirty="0"/>
              <a:t>abstain from foods</a:t>
            </a:r>
            <a:r>
              <a:rPr lang="en-US" dirty="0"/>
              <a:t> which God created to be received with thanksgiving by those who believe and know the truth.</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smtClean="0"/>
              <a:t>Why are there so many churches today? </a:t>
            </a:r>
          </a:p>
          <a:p>
            <a:endParaRPr lang="en-US" dirty="0"/>
          </a:p>
          <a:p>
            <a:r>
              <a:rPr lang="en-US" dirty="0" smtClean="0"/>
              <a:t>It is because of man’s desire to be different and have things his way or to be like everyone else. </a:t>
            </a:r>
            <a:endParaRPr lang="en-US" dirty="0"/>
          </a:p>
        </p:txBody>
      </p:sp>
    </p:spTree>
    <p:extLst>
      <p:ext uri="{BB962C8B-B14F-4D97-AF65-F5344CB8AC3E}">
        <p14:creationId xmlns:p14="http://schemas.microsoft.com/office/powerpoint/2010/main" val="22336931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Timothy 4:1 Now the Spirit expressly says that in latter times some will </a:t>
            </a:r>
            <a:r>
              <a:rPr lang="en-US" u="sng" dirty="0"/>
              <a:t>depart from the faith,</a:t>
            </a:r>
            <a:r>
              <a:rPr lang="en-US" dirty="0"/>
              <a:t> giving heed to deceiving spirits and doctrines of demons,  </a:t>
            </a:r>
            <a:r>
              <a:rPr lang="en-US" baseline="30000" dirty="0"/>
              <a:t>2</a:t>
            </a:r>
            <a:r>
              <a:rPr lang="en-US" dirty="0"/>
              <a:t> speaking lies in hypocrisy, having their own conscience seared with a hot iron,  </a:t>
            </a:r>
            <a:r>
              <a:rPr lang="en-US" baseline="30000" dirty="0"/>
              <a:t>3</a:t>
            </a:r>
            <a:r>
              <a:rPr lang="en-US" dirty="0"/>
              <a:t> </a:t>
            </a:r>
            <a:r>
              <a:rPr lang="en-US" u="sng" dirty="0">
                <a:solidFill>
                  <a:srgbClr val="FFFF00"/>
                </a:solidFill>
              </a:rPr>
              <a:t>forbidding to marry</a:t>
            </a:r>
            <a:r>
              <a:rPr lang="en-US" dirty="0"/>
              <a:t>, </a:t>
            </a:r>
            <a:r>
              <a:rPr lang="en-US" i="1" dirty="0"/>
              <a:t>and commanding </a:t>
            </a:r>
            <a:r>
              <a:rPr lang="en-US" dirty="0"/>
              <a:t>to </a:t>
            </a:r>
            <a:r>
              <a:rPr lang="en-US" u="sng" dirty="0">
                <a:solidFill>
                  <a:srgbClr val="FFFF00"/>
                </a:solidFill>
              </a:rPr>
              <a:t>abstain from foods</a:t>
            </a:r>
            <a:r>
              <a:rPr lang="en-US" dirty="0"/>
              <a:t> which God created to be received with thanksgiving by those who believe and know the truth.</a:t>
            </a:r>
          </a:p>
        </p:txBody>
      </p:sp>
    </p:spTree>
    <p:extLst>
      <p:ext uri="{BB962C8B-B14F-4D97-AF65-F5344CB8AC3E}">
        <p14:creationId xmlns:p14="http://schemas.microsoft.com/office/powerpoint/2010/main" val="11027065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Acts 20:29 "For I know this, that after my departure savage wolves will come in among you, not sparing the flock.  </a:t>
            </a:r>
            <a:r>
              <a:rPr lang="en-US" baseline="30000" dirty="0"/>
              <a:t>30</a:t>
            </a:r>
            <a:r>
              <a:rPr lang="en-US" dirty="0"/>
              <a:t> "Also from among yourselves men will rise up, speaking perverse things, to draw away the disciples after themselves.  </a:t>
            </a:r>
            <a:r>
              <a:rPr lang="en-US" baseline="30000" dirty="0"/>
              <a:t>31</a:t>
            </a:r>
            <a:r>
              <a:rPr lang="en-US" dirty="0"/>
              <a:t> "Therefore watch, and remember that for three years I did not cease to warn everyone night and day with tears.</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Genesis 3:4 Then the serpent said to the woman, "You will not surely die.  </a:t>
            </a:r>
            <a:r>
              <a:rPr lang="en-US" baseline="30000" dirty="0"/>
              <a:t>5</a:t>
            </a:r>
            <a:r>
              <a:rPr lang="en-US" dirty="0"/>
              <a:t> "For God knows that in the day you eat of it your eyes will be opened, and you will be like God, knowing good and evil."  </a:t>
            </a:r>
            <a:r>
              <a:rPr lang="en-US" baseline="30000" dirty="0"/>
              <a:t>6</a:t>
            </a:r>
            <a:r>
              <a:rPr lang="en-US" dirty="0"/>
              <a:t> So when the woman saw that the tree </a:t>
            </a:r>
            <a:r>
              <a:rPr lang="en-US" i="1" dirty="0"/>
              <a:t>was </a:t>
            </a:r>
            <a:r>
              <a:rPr lang="en-US" dirty="0"/>
              <a:t>good for food, that it </a:t>
            </a:r>
            <a:r>
              <a:rPr lang="en-US" i="1" dirty="0"/>
              <a:t>was </a:t>
            </a:r>
            <a:r>
              <a:rPr lang="en-US" dirty="0"/>
              <a:t>pleasant to the eyes, and a tree desirable to make </a:t>
            </a:r>
            <a:r>
              <a:rPr lang="en-US" i="1" dirty="0"/>
              <a:t>one </a:t>
            </a:r>
            <a:r>
              <a:rPr lang="en-US" dirty="0"/>
              <a:t>wise, she took of its fruit and ate. She also gave to her husband with her, and he ate.</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1 Kings </a:t>
            </a:r>
            <a:r>
              <a:rPr lang="en-US" dirty="0" smtClean="0"/>
              <a:t>11:31-35</a:t>
            </a:r>
          </a:p>
          <a:p>
            <a:pPr eaLnBrk="1" hangingPunct="1"/>
            <a:endParaRPr lang="en-US" dirty="0"/>
          </a:p>
          <a:p>
            <a:pPr eaLnBrk="1" hangingPunct="1"/>
            <a:r>
              <a:rPr lang="en-US" dirty="0"/>
              <a:t>1 Kings 11:38  'Then it shall be, if you heed all that I command you, walk in My ways, and do </a:t>
            </a:r>
            <a:r>
              <a:rPr lang="en-US" i="1" dirty="0"/>
              <a:t>what is </a:t>
            </a:r>
            <a:r>
              <a:rPr lang="en-US" dirty="0"/>
              <a:t>right in My sight, to keep My statutes and My commandments, as My servant David did, then I will be with you and build for you an enduring house, as I built for David, and will give Israel to you.</a:t>
            </a:r>
          </a:p>
          <a:p>
            <a:pPr eaLnBrk="1" hangingPunct="1"/>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Kings 12:25 Then Jeroboam built </a:t>
            </a:r>
            <a:r>
              <a:rPr lang="en-US" dirty="0" err="1"/>
              <a:t>Shechem</a:t>
            </a:r>
            <a:r>
              <a:rPr lang="en-US" dirty="0"/>
              <a:t> in the mountains of Ephraim, and dwelt there. Also he went out from there and built </a:t>
            </a:r>
            <a:r>
              <a:rPr lang="en-US" dirty="0" err="1"/>
              <a:t>Penuel</a:t>
            </a:r>
            <a:r>
              <a:rPr lang="en-US" dirty="0"/>
              <a:t>.  </a:t>
            </a:r>
            <a:r>
              <a:rPr lang="en-US" baseline="30000" dirty="0"/>
              <a:t>26</a:t>
            </a:r>
            <a:r>
              <a:rPr lang="en-US" dirty="0"/>
              <a:t> And Jeroboam said in his heart, "Now the kingdom may return to the house of David:  </a:t>
            </a:r>
            <a:r>
              <a:rPr lang="en-US" baseline="30000" dirty="0"/>
              <a:t>27</a:t>
            </a:r>
            <a:r>
              <a:rPr lang="en-US" dirty="0"/>
              <a:t> "If these people go up to offer sacrifices in the house of the LORD at Jerusalem, then the heart of this people will turn back to their lord, </a:t>
            </a:r>
            <a:r>
              <a:rPr lang="en-US" dirty="0" err="1"/>
              <a:t>Rehoboam</a:t>
            </a:r>
            <a:r>
              <a:rPr lang="en-US" dirty="0"/>
              <a:t> king of Judah, and they will kill me and go back to </a:t>
            </a:r>
            <a:r>
              <a:rPr lang="en-US" dirty="0" err="1"/>
              <a:t>Rehoboam</a:t>
            </a:r>
            <a:r>
              <a:rPr lang="en-US" dirty="0"/>
              <a:t> king of Judah."  </a:t>
            </a:r>
            <a:r>
              <a:rPr lang="en-US" baseline="30000" dirty="0"/>
              <a:t>28</a:t>
            </a:r>
            <a:r>
              <a:rPr lang="en-US" dirty="0"/>
              <a:t> Therefore the king asked advice, made two calves of gold, and said to the people, "It is too much for you to go up to Jerusalem. Here are your gods, O Israel, which brought you up from the land of Egypt</a:t>
            </a:r>
            <a:r>
              <a:rPr lang="en-US" dirty="0" smtClean="0"/>
              <a: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baseline="30000" dirty="0" smtClean="0"/>
              <a:t>29</a:t>
            </a:r>
            <a:r>
              <a:rPr lang="en-US" dirty="0" smtClean="0"/>
              <a:t> And he set up one in Bethel, and the other he put in Dan.  </a:t>
            </a:r>
            <a:r>
              <a:rPr lang="en-US" baseline="30000" dirty="0" smtClean="0"/>
              <a:t>30</a:t>
            </a:r>
            <a:r>
              <a:rPr lang="en-US" dirty="0" smtClean="0"/>
              <a:t> Now this thing became a sin, for the people went </a:t>
            </a:r>
            <a:r>
              <a:rPr lang="en-US" i="1" dirty="0" smtClean="0"/>
              <a:t>to worship </a:t>
            </a:r>
            <a:r>
              <a:rPr lang="en-US" dirty="0" smtClean="0"/>
              <a:t>before the one as far as Dan.  </a:t>
            </a:r>
            <a:r>
              <a:rPr lang="en-US" baseline="30000" dirty="0" smtClean="0"/>
              <a:t>31</a:t>
            </a:r>
            <a:r>
              <a:rPr lang="en-US" dirty="0" smtClean="0"/>
              <a:t> He made shrines on the high places, and made priests from every class of people, who were not of the sons of Levi.  </a:t>
            </a:r>
            <a:r>
              <a:rPr lang="en-US" baseline="30000" dirty="0" smtClean="0"/>
              <a:t>32</a:t>
            </a:r>
            <a:r>
              <a:rPr lang="en-US" dirty="0" smtClean="0"/>
              <a:t> Jeroboam ordained a feast on the fifteenth day of the eighth month, like the feast that </a:t>
            </a:r>
            <a:r>
              <a:rPr lang="en-US" i="1" dirty="0" smtClean="0"/>
              <a:t>was </a:t>
            </a:r>
            <a:r>
              <a:rPr lang="en-US" dirty="0" smtClean="0"/>
              <a:t>in Judah, and offered sacrifices on the altar. So he did at Bethel, sacrificing to the calves that he had made. And at Bethel he installed the priests of the high places which he had made.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baseline="30000" dirty="0" smtClean="0"/>
              <a:t>33</a:t>
            </a:r>
            <a:r>
              <a:rPr lang="en-US" dirty="0" smtClean="0"/>
              <a:t> So he made offerings on the altar which he had made at Bethel on the fifteenth day of the eighth month, in the month which he had devised in his own heart. And he ordained a feast for the children of Israel, and offered sacrifices on the altar and burned incense.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smtClean="0"/>
              <a:t>A </a:t>
            </a:r>
            <a:r>
              <a:rPr lang="en-US" dirty="0"/>
              <a:t>denomination is:</a:t>
            </a:r>
          </a:p>
          <a:p>
            <a:pPr marL="457200" indent="-457200">
              <a:buFont typeface="Arial" pitchFamily="34" charset="0"/>
              <a:buChar char="•"/>
            </a:pPr>
            <a:r>
              <a:rPr lang="en-US" dirty="0"/>
              <a:t>a religious organization whose congregations are united in their adherence to its beliefs and practices (Webster)</a:t>
            </a:r>
          </a:p>
          <a:p>
            <a:pPr marL="457200" indent="-457200">
              <a:buFont typeface="Arial" pitchFamily="34" charset="0"/>
              <a:buChar char="•"/>
            </a:pPr>
            <a:r>
              <a:rPr lang="en-US" dirty="0"/>
              <a:t>a group having a distinctive interpretation of a religious faith and usually its own organization (World English Dictionary).</a:t>
            </a:r>
          </a:p>
          <a:p>
            <a:pPr marL="457200" indent="-457200">
              <a:buFont typeface="Arial" pitchFamily="34" charset="0"/>
              <a:buChar char="•"/>
            </a:pPr>
            <a:r>
              <a:rPr lang="en-US" dirty="0"/>
              <a:t>A large group of religious congregations united under a common faith and name, usually organized under a single administrative and legal hierarchy (The American Heritage Dictionary)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xEl>
                                              <p:pRg st="2" end="2"/>
                                            </p:txEl>
                                          </p:spTgt>
                                        </p:tgtEl>
                                        <p:attrNameLst>
                                          <p:attrName>style.visibility</p:attrName>
                                        </p:attrNameLst>
                                      </p:cBhvr>
                                      <p:to>
                                        <p:strVal val="visible"/>
                                      </p:to>
                                    </p:set>
                                    <p:anim calcmode="lin" valueType="num">
                                      <p:cBhvr additive="base">
                                        <p:cTn id="7" dur="500" fill="hold"/>
                                        <p:tgtEl>
                                          <p:spTgt spid="205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xEl>
                                              <p:pRg st="3" end="3"/>
                                            </p:txEl>
                                          </p:spTgt>
                                        </p:tgtEl>
                                        <p:attrNameLst>
                                          <p:attrName>style.visibility</p:attrName>
                                        </p:attrNameLst>
                                      </p:cBhvr>
                                      <p:to>
                                        <p:strVal val="visible"/>
                                      </p:to>
                                    </p:set>
                                    <p:anim calcmode="lin" valueType="num">
                                      <p:cBhvr additive="base">
                                        <p:cTn id="13" dur="500" fill="hold"/>
                                        <p:tgtEl>
                                          <p:spTgt spid="205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pic>
        <p:nvPicPr>
          <p:cNvPr id="18436" name="Picture 4" descr="http://upload.wikimedia.org/wikipedia/commons/8/8d/Jeroboam's_Idolatr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873" y="152400"/>
            <a:ext cx="4191000" cy="476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433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Corinthians 1:10 Now I plead with you, brethren, by the name of our Lord Jesus Christ, that you all speak the same thing, and </a:t>
            </a:r>
            <a:r>
              <a:rPr lang="en-US" i="1" dirty="0"/>
              <a:t>that </a:t>
            </a:r>
            <a:r>
              <a:rPr lang="en-US" dirty="0"/>
              <a:t>there be no divisions among you, but </a:t>
            </a:r>
            <a:r>
              <a:rPr lang="en-US" i="1" dirty="0"/>
              <a:t>that </a:t>
            </a:r>
            <a:r>
              <a:rPr lang="en-US" dirty="0"/>
              <a:t>you be perfectly joined together in the same mind and in the same judgment.  </a:t>
            </a:r>
            <a:r>
              <a:rPr lang="en-US" baseline="30000" dirty="0"/>
              <a:t>11</a:t>
            </a:r>
            <a:r>
              <a:rPr lang="en-US" dirty="0"/>
              <a:t> For it has been declared to me concerning you, my brethren, by those of Chloe's </a:t>
            </a:r>
            <a:r>
              <a:rPr lang="en-US" i="1" dirty="0"/>
              <a:t>household, </a:t>
            </a:r>
            <a:r>
              <a:rPr lang="en-US" dirty="0"/>
              <a:t>that there are contentions among you.  </a:t>
            </a:r>
            <a:r>
              <a:rPr lang="en-US" baseline="30000" dirty="0"/>
              <a:t>12</a:t>
            </a:r>
            <a:r>
              <a:rPr lang="en-US" dirty="0"/>
              <a:t> Now I say this, that each of you says, "I am of Paul," or "I am of </a:t>
            </a:r>
            <a:r>
              <a:rPr lang="en-US" dirty="0" err="1"/>
              <a:t>Apollos</a:t>
            </a:r>
            <a:r>
              <a:rPr lang="en-US" dirty="0"/>
              <a:t>," or "I am of </a:t>
            </a:r>
            <a:r>
              <a:rPr lang="en-US" dirty="0" err="1"/>
              <a:t>Cephas</a:t>
            </a:r>
            <a:r>
              <a:rPr lang="en-US" dirty="0"/>
              <a:t>," or "I am of Christ."  </a:t>
            </a:r>
            <a:r>
              <a:rPr lang="en-US" baseline="30000" dirty="0"/>
              <a:t>13</a:t>
            </a:r>
            <a:r>
              <a:rPr lang="en-US" dirty="0"/>
              <a:t> Is Christ divided? Was Paul crucified for you? Or were you baptized in the name of Paul?</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baseline="30000" dirty="0"/>
              <a:t>13</a:t>
            </a:r>
            <a:r>
              <a:rPr lang="en-US" dirty="0"/>
              <a:t> Is Christ divided? Was Paul crucified for you? Or were you baptized in the name of Paul?</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pic>
        <p:nvPicPr>
          <p:cNvPr id="21508" name="Picture 4" descr="http://www.bible-history.com/past/images/tower_of_babel_painting_clo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384" y="38100"/>
            <a:ext cx="8235232" cy="6419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smtClean="0"/>
              <a:t>What we have learned so far:</a:t>
            </a:r>
          </a:p>
          <a:p>
            <a:endParaRPr lang="en-US" dirty="0"/>
          </a:p>
          <a:p>
            <a:pPr marL="457200" indent="-457200">
              <a:buFont typeface="Arial" pitchFamily="34" charset="0"/>
              <a:buChar char="•"/>
            </a:pPr>
            <a:r>
              <a:rPr lang="en-US" dirty="0" smtClean="0"/>
              <a:t>The Scriptures teach that Jesus built one church. </a:t>
            </a:r>
          </a:p>
          <a:p>
            <a:pPr marL="457200" indent="-457200">
              <a:buFont typeface="Arial" pitchFamily="34" charset="0"/>
              <a:buChar char="•"/>
            </a:pPr>
            <a:r>
              <a:rPr lang="en-US" dirty="0" smtClean="0"/>
              <a:t>The Scriptures teach that some would depart from the church by departing from the teaching of the New Testament. </a:t>
            </a:r>
          </a:p>
          <a:p>
            <a:pPr marL="457200" indent="-457200">
              <a:buFont typeface="Arial" pitchFamily="34" charset="0"/>
              <a:buChar char="•"/>
            </a:pPr>
            <a:r>
              <a:rPr lang="en-US" dirty="0" smtClean="0"/>
              <a:t>The reason we have so many churches/denominations today is because of man’s desire to do things his way instead of God’s way.  </a:t>
            </a:r>
            <a:endParaRPr lang="en-US" dirty="0"/>
          </a:p>
        </p:txBody>
      </p:sp>
    </p:spTree>
    <p:extLst>
      <p:ext uri="{BB962C8B-B14F-4D97-AF65-F5344CB8AC3E}">
        <p14:creationId xmlns:p14="http://schemas.microsoft.com/office/powerpoint/2010/main" val="21640766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3" name="Down Arrow 2"/>
          <p:cNvSpPr/>
          <p:nvPr/>
        </p:nvSpPr>
        <p:spPr bwMode="auto">
          <a:xfrm>
            <a:off x="1981200" y="1828800"/>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2" presetClass="path" presetSubtype="0" accel="50000" decel="50000" fill="hold" grpId="1" nodeType="afterEffect">
                                  <p:stCondLst>
                                    <p:cond delay="750"/>
                                  </p:stCondLst>
                                  <p:childTnLst>
                                    <p:animMotion origin="layout" path="M -3.33333E-6 -1.11111E-6 L -0.15 -1.11111E-6 " pathEditMode="relative" rAng="0" ptsTypes="AA">
                                      <p:cBhvr>
                                        <p:cTn id="11" dur="2000" fill="hold"/>
                                        <p:tgtEl>
                                          <p:spTgt spid="3"/>
                                        </p:tgtEl>
                                        <p:attrNameLst>
                                          <p:attrName>ppt_x</p:attrName>
                                          <p:attrName>ppt_y</p:attrName>
                                        </p:attrNameLst>
                                      </p:cBhvr>
                                      <p:rCtr x="-7500" y="0"/>
                                    </p:animMotion>
                                  </p:childTnLst>
                                </p:cTn>
                              </p:par>
                            </p:childTnLst>
                          </p:cTn>
                        </p:par>
                        <p:par>
                          <p:cTn id="12" fill="hold">
                            <p:stCondLst>
                              <p:cond delay="3250"/>
                            </p:stCondLst>
                            <p:childTnLst>
                              <p:par>
                                <p:cTn id="13" presetID="42" presetClass="path" presetSubtype="0" accel="50000" decel="50000" fill="hold" grpId="2" nodeType="afterEffect">
                                  <p:stCondLst>
                                    <p:cond delay="2000"/>
                                  </p:stCondLst>
                                  <p:childTnLst>
                                    <p:animMotion origin="layout" path="M -0.15 -1.11111E-6 L 0.70834 -1.11111E-6 " pathEditMode="relative" rAng="0" ptsTypes="AA">
                                      <p:cBhvr>
                                        <p:cTn id="14" dur="4000" fill="hold"/>
                                        <p:tgtEl>
                                          <p:spTgt spid="3"/>
                                        </p:tgtEl>
                                        <p:attrNameLst>
                                          <p:attrName>ppt_x</p:attrName>
                                          <p:attrName>ppt_y</p:attrName>
                                        </p:attrNameLst>
                                      </p:cBhvr>
                                      <p:rCtr x="4291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3" grpId="2"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The Gnostics (A.D. 125) were those who believed that salvation came by special knowledge through Gnostic teachers. They had many strange beliefs and were far from being anything close to the N.T. church.  </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The </a:t>
            </a:r>
            <a:r>
              <a:rPr lang="en-US" dirty="0" err="1"/>
              <a:t>Montanists</a:t>
            </a:r>
            <a:r>
              <a:rPr lang="en-US" dirty="0"/>
              <a:t> (A.D. 156) were a group that was started by a man named </a:t>
            </a:r>
            <a:r>
              <a:rPr lang="en-US" dirty="0" err="1"/>
              <a:t>Montanus</a:t>
            </a:r>
            <a:r>
              <a:rPr lang="en-US" dirty="0"/>
              <a:t> who claimed to be a prophet of God and </a:t>
            </a:r>
            <a:r>
              <a:rPr lang="en-US" dirty="0" smtClean="0"/>
              <a:t>claimed that </a:t>
            </a:r>
            <a:r>
              <a:rPr lang="en-US" dirty="0"/>
              <a:t>the Holy Spirit was revealing revelations to him. He  taught others that they could receive revelations as well if they would fast and pray. From these </a:t>
            </a:r>
            <a:r>
              <a:rPr lang="en-US" dirty="0" err="1"/>
              <a:t>suppposed</a:t>
            </a:r>
            <a:r>
              <a:rPr lang="en-US" dirty="0"/>
              <a:t> revelations came new teachings and twists on Scripture. </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The Manicheans (A.D. 244) </a:t>
            </a:r>
            <a:r>
              <a:rPr lang="en-US" dirty="0" smtClean="0"/>
              <a:t>were a </a:t>
            </a:r>
            <a:r>
              <a:rPr lang="en-US" dirty="0"/>
              <a:t>group started by a man named Mani. His teachings focused on the struggles between good and evil, but he denied that God was omnipotent. </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187" y="-1258186"/>
            <a:ext cx="13639800" cy="10539846"/>
          </a:xfrm>
          <a:prstGeom prst="rect">
            <a:avLst/>
          </a:prstGeom>
        </p:spPr>
      </p:pic>
      <p:sp>
        <p:nvSpPr>
          <p:cNvPr id="4" name="Down Arrow 3"/>
          <p:cNvSpPr/>
          <p:nvPr/>
        </p:nvSpPr>
        <p:spPr bwMode="auto">
          <a:xfrm>
            <a:off x="2137064" y="1828800"/>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Tree>
    <p:extLst>
      <p:ext uri="{BB962C8B-B14F-4D97-AF65-F5344CB8AC3E}">
        <p14:creationId xmlns:p14="http://schemas.microsoft.com/office/powerpoint/2010/main" val="38604528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"You are the Christ, the Son of the living God” (Mt. 16:16). </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In the early 300’s, Constantine took an </a:t>
            </a:r>
            <a:r>
              <a:rPr lang="en-US" dirty="0" smtClean="0"/>
              <a:t>interest </a:t>
            </a:r>
            <a:r>
              <a:rPr lang="en-US" dirty="0"/>
              <a:t>in the church and he ended the </a:t>
            </a:r>
            <a:r>
              <a:rPr lang="en-US" dirty="0" smtClean="0"/>
              <a:t>persecution </a:t>
            </a:r>
            <a:r>
              <a:rPr lang="en-US" dirty="0"/>
              <a:t>of Christians in A.D. 313. </a:t>
            </a:r>
          </a:p>
        </p:txBody>
      </p:sp>
    </p:spTree>
    <p:extLst>
      <p:ext uri="{BB962C8B-B14F-4D97-AF65-F5344CB8AC3E}">
        <p14:creationId xmlns:p14="http://schemas.microsoft.com/office/powerpoint/2010/main" val="5069965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algn="ctr" eaLnBrk="1" hangingPunct="1"/>
            <a:r>
              <a:rPr lang="en-US" dirty="0" smtClean="0"/>
              <a:t>Catholic Church</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4967"/>
            <a:ext cx="9144000" cy="5568065"/>
          </a:xfrm>
          <a:prstGeom prst="rect">
            <a:avLst/>
          </a:prstGeom>
        </p:spPr>
      </p:pic>
    </p:spTree>
    <p:extLst>
      <p:ext uri="{BB962C8B-B14F-4D97-AF65-F5344CB8AC3E}">
        <p14:creationId xmlns:p14="http://schemas.microsoft.com/office/powerpoint/2010/main" val="1524086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45720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743200"/>
            <a:ext cx="13639800" cy="10539846"/>
          </a:xfrm>
          <a:prstGeom prst="rect">
            <a:avLst/>
          </a:prstGeom>
        </p:spPr>
      </p:pic>
      <p:sp>
        <p:nvSpPr>
          <p:cNvPr id="4" name="Down Arrow 3"/>
          <p:cNvSpPr/>
          <p:nvPr/>
        </p:nvSpPr>
        <p:spPr bwMode="auto">
          <a:xfrm rot="16200000">
            <a:off x="1676400" y="2221923"/>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
        <p:nvSpPr>
          <p:cNvPr id="2" name="TextBox 1"/>
          <p:cNvSpPr txBox="1"/>
          <p:nvPr/>
        </p:nvSpPr>
        <p:spPr>
          <a:xfrm>
            <a:off x="5257800" y="838200"/>
            <a:ext cx="3886200" cy="4524315"/>
          </a:xfrm>
          <a:prstGeom prst="rect">
            <a:avLst/>
          </a:prstGeom>
          <a:solidFill>
            <a:srgbClr val="FFFF00"/>
          </a:solidFill>
        </p:spPr>
        <p:txBody>
          <a:bodyPr wrap="square" rtlCol="0">
            <a:spAutoFit/>
          </a:bodyPr>
          <a:lstStyle/>
          <a:p>
            <a:pPr marL="457200" lvl="0" indent="-457200">
              <a:buFont typeface="Arial" pitchFamily="34" charset="0"/>
              <a:buChar char="•"/>
            </a:pPr>
            <a:r>
              <a:rPr lang="en-US" sz="2400" dirty="0">
                <a:solidFill>
                  <a:schemeClr val="tx1"/>
                </a:solidFill>
              </a:rPr>
              <a:t>Latin Mass A.D. 394</a:t>
            </a:r>
          </a:p>
          <a:p>
            <a:pPr marL="457200" lvl="0" indent="-457200">
              <a:buFont typeface="Arial" pitchFamily="34" charset="0"/>
              <a:buChar char="•"/>
            </a:pPr>
            <a:r>
              <a:rPr lang="en-US" sz="2400" dirty="0">
                <a:solidFill>
                  <a:schemeClr val="tx1"/>
                </a:solidFill>
              </a:rPr>
              <a:t>Purgatory Doctrine A.D. 593</a:t>
            </a:r>
          </a:p>
          <a:p>
            <a:pPr marL="457200" lvl="0" indent="-457200">
              <a:buFont typeface="Arial" pitchFamily="34" charset="0"/>
              <a:buChar char="•"/>
            </a:pPr>
            <a:r>
              <a:rPr lang="en-US" sz="2400" dirty="0">
                <a:solidFill>
                  <a:schemeClr val="tx1"/>
                </a:solidFill>
              </a:rPr>
              <a:t>The First Official Pope who was called “God on earth” A.D. 606</a:t>
            </a:r>
          </a:p>
          <a:p>
            <a:pPr marL="457200" lvl="0" indent="-457200">
              <a:buFont typeface="Arial" pitchFamily="34" charset="0"/>
              <a:buChar char="•"/>
            </a:pPr>
            <a:r>
              <a:rPr lang="en-US" sz="2400" dirty="0">
                <a:solidFill>
                  <a:schemeClr val="tx1"/>
                </a:solidFill>
              </a:rPr>
              <a:t>Transubstantiation Doctrine A.D. 1000</a:t>
            </a:r>
          </a:p>
          <a:p>
            <a:pPr marL="457200" lvl="0" indent="-457200">
              <a:buFont typeface="Arial" pitchFamily="34" charset="0"/>
              <a:buChar char="•"/>
            </a:pPr>
            <a:r>
              <a:rPr lang="en-US" sz="2400" dirty="0">
                <a:solidFill>
                  <a:schemeClr val="tx1"/>
                </a:solidFill>
              </a:rPr>
              <a:t>Celibacy of Priest mandated A.D. 1015</a:t>
            </a:r>
          </a:p>
          <a:p>
            <a:pPr marL="457200" indent="-457200">
              <a:buFont typeface="Arial" pitchFamily="34" charset="0"/>
              <a:buChar char="•"/>
            </a:pPr>
            <a:endParaRPr lang="en-US" sz="2400" dirty="0">
              <a:solidFill>
                <a:schemeClr val="tx1"/>
              </a:solidFill>
            </a:endParaRPr>
          </a:p>
        </p:txBody>
      </p:sp>
    </p:spTree>
    <p:extLst>
      <p:ext uri="{BB962C8B-B14F-4D97-AF65-F5344CB8AC3E}">
        <p14:creationId xmlns:p14="http://schemas.microsoft.com/office/powerpoint/2010/main" val="22902852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For the first 1000 years there were two churches. There was the one that Jesus built and there was this manmade church, the Catholic church.</a:t>
            </a:r>
          </a:p>
        </p:txBody>
      </p:sp>
    </p:spTree>
    <p:extLst>
      <p:ext uri="{BB962C8B-B14F-4D97-AF65-F5344CB8AC3E}">
        <p14:creationId xmlns:p14="http://schemas.microsoft.com/office/powerpoint/2010/main" val="6085011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52400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048000"/>
            <a:ext cx="15316200" cy="11835246"/>
          </a:xfrm>
          <a:prstGeom prst="rect">
            <a:avLst/>
          </a:prstGeom>
        </p:spPr>
      </p:pic>
      <p:sp>
        <p:nvSpPr>
          <p:cNvPr id="4" name="Down Arrow 3"/>
          <p:cNvSpPr/>
          <p:nvPr/>
        </p:nvSpPr>
        <p:spPr bwMode="auto">
          <a:xfrm>
            <a:off x="5410200" y="591879"/>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879049"/>
            <a:ext cx="15316200" cy="11835246"/>
          </a:xfrm>
          <a:prstGeom prst="rect">
            <a:avLst/>
          </a:prstGeom>
        </p:spPr>
      </p:pic>
      <p:sp>
        <p:nvSpPr>
          <p:cNvPr id="8" name="Down Arrow 7"/>
          <p:cNvSpPr/>
          <p:nvPr/>
        </p:nvSpPr>
        <p:spPr bwMode="auto">
          <a:xfrm>
            <a:off x="5562600" y="744279"/>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
        <p:nvSpPr>
          <p:cNvPr id="9" name="Down Arrow 8"/>
          <p:cNvSpPr/>
          <p:nvPr/>
        </p:nvSpPr>
        <p:spPr bwMode="auto">
          <a:xfrm rot="16200000">
            <a:off x="5112488" y="2886175"/>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
        <p:nvSpPr>
          <p:cNvPr id="2" name="Rectangle 1"/>
          <p:cNvSpPr/>
          <p:nvPr/>
        </p:nvSpPr>
        <p:spPr>
          <a:xfrm>
            <a:off x="1066800" y="1161463"/>
            <a:ext cx="3810000" cy="3416320"/>
          </a:xfrm>
          <a:prstGeom prst="rect">
            <a:avLst/>
          </a:prstGeom>
          <a:solidFill>
            <a:srgbClr val="FFFF00"/>
          </a:solidFill>
        </p:spPr>
        <p:txBody>
          <a:bodyPr wrap="square">
            <a:spAutoFit/>
          </a:bodyPr>
          <a:lstStyle/>
          <a:p>
            <a:pPr marL="342900" lvl="0" indent="-342900">
              <a:buFont typeface="Arial" pitchFamily="34" charset="0"/>
              <a:buChar char="•"/>
            </a:pPr>
            <a:r>
              <a:rPr lang="en-US" sz="2400" dirty="0">
                <a:solidFill>
                  <a:schemeClr val="tx1"/>
                </a:solidFill>
              </a:rPr>
              <a:t>Indulgences A.D. 1192</a:t>
            </a:r>
          </a:p>
          <a:p>
            <a:pPr marL="342900" lvl="0" indent="-342900">
              <a:buFont typeface="Arial" pitchFamily="34" charset="0"/>
              <a:buChar char="•"/>
            </a:pPr>
            <a:r>
              <a:rPr lang="en-US" sz="2400" dirty="0">
                <a:solidFill>
                  <a:schemeClr val="tx1"/>
                </a:solidFill>
              </a:rPr>
              <a:t>Taking Confessions A.D. 1215</a:t>
            </a:r>
          </a:p>
          <a:p>
            <a:pPr marL="342900" lvl="0" indent="-342900">
              <a:buFont typeface="Arial" pitchFamily="34" charset="0"/>
              <a:buChar char="•"/>
            </a:pPr>
            <a:r>
              <a:rPr lang="en-US" sz="2400" dirty="0">
                <a:solidFill>
                  <a:schemeClr val="tx1"/>
                </a:solidFill>
              </a:rPr>
              <a:t>Sprinkling replaced immersion for baptism A.D. 1311</a:t>
            </a:r>
          </a:p>
          <a:p>
            <a:pPr marL="342900" lvl="0" indent="-342900">
              <a:buFont typeface="Arial" pitchFamily="34" charset="0"/>
              <a:buChar char="•"/>
            </a:pPr>
            <a:r>
              <a:rPr lang="en-US" sz="2400" dirty="0">
                <a:solidFill>
                  <a:schemeClr val="tx1"/>
                </a:solidFill>
              </a:rPr>
              <a:t>The Pope is declared infallible A.D. 1870</a:t>
            </a:r>
          </a:p>
        </p:txBody>
      </p:sp>
    </p:spTree>
    <p:extLst>
      <p:ext uri="{BB962C8B-B14F-4D97-AF65-F5344CB8AC3E}">
        <p14:creationId xmlns:p14="http://schemas.microsoft.com/office/powerpoint/2010/main" val="41142367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sp>
        <p:nvSpPr>
          <p:cNvPr id="4" name="Down Arrow 3"/>
          <p:cNvSpPr/>
          <p:nvPr/>
        </p:nvSpPr>
        <p:spPr bwMode="auto">
          <a:xfrm>
            <a:off x="3886200" y="591879"/>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1000" y="-3733800"/>
            <a:ext cx="17750116" cy="13716000"/>
          </a:xfrm>
          <a:prstGeom prst="rect">
            <a:avLst/>
          </a:prstGeom>
        </p:spPr>
      </p:pic>
      <p:sp>
        <p:nvSpPr>
          <p:cNvPr id="8" name="Down Arrow 7"/>
          <p:cNvSpPr/>
          <p:nvPr/>
        </p:nvSpPr>
        <p:spPr bwMode="auto">
          <a:xfrm>
            <a:off x="2286000" y="990600"/>
            <a:ext cx="304800" cy="609600"/>
          </a:xfrm>
          <a:prstGeom prst="down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Tree>
    <p:extLst>
      <p:ext uri="{BB962C8B-B14F-4D97-AF65-F5344CB8AC3E}">
        <p14:creationId xmlns:p14="http://schemas.microsoft.com/office/powerpoint/2010/main" val="11382349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4"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childTnLst>
                                    <p:animMotion origin="layout" path="M 3.33333E-6 1.11111E-6 L 0.06666 1.11111E-6 " pathEditMode="relative" rAng="0" ptsTypes="AA">
                                      <p:cBhvr>
                                        <p:cTn id="12" dur="2000" fill="hold"/>
                                        <p:tgtEl>
                                          <p:spTgt spid="8"/>
                                        </p:tgtEl>
                                        <p:attrNameLst>
                                          <p:attrName>ppt_x</p:attrName>
                                          <p:attrName>ppt_y</p:attrName>
                                        </p:attrNameLst>
                                      </p:cBhvr>
                                      <p:rCtr x="3333" y="0"/>
                                    </p:animMotion>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1" nodeType="clickEffect">
                                  <p:stCondLst>
                                    <p:cond delay="0"/>
                                  </p:stCondLst>
                                  <p:childTnLst>
                                    <p:animMotion origin="layout" path="M 0.06667 1.11111E-6 L 0.425 -0.02222 " pathEditMode="relative" rAng="0" ptsTypes="AA">
                                      <p:cBhvr>
                                        <p:cTn id="16" dur="2000" fill="hold"/>
                                        <p:tgtEl>
                                          <p:spTgt spid="8"/>
                                        </p:tgtEl>
                                        <p:attrNameLst>
                                          <p:attrName>ppt_x</p:attrName>
                                          <p:attrName>ppt_y</p:attrName>
                                        </p:attrNameLst>
                                      </p:cBhvr>
                                      <p:rCtr x="17917" y="-1111"/>
                                    </p:animMotion>
                                  </p:childTnLst>
                                </p:cTn>
                              </p:par>
                            </p:childTnLst>
                          </p:cTn>
                        </p:par>
                        <p:par>
                          <p:cTn id="17" fill="hold">
                            <p:stCondLst>
                              <p:cond delay="2000"/>
                            </p:stCondLst>
                            <p:childTnLst>
                              <p:par>
                                <p:cTn id="18" presetID="42" presetClass="path" presetSubtype="0" accel="50000" decel="50000" fill="hold" grpId="2" nodeType="afterEffect">
                                  <p:stCondLst>
                                    <p:cond delay="1000"/>
                                  </p:stCondLst>
                                  <p:childTnLst>
                                    <p:animMotion origin="layout" path="M 0.425 -0.02222 L 0.48334 -0.02222 " pathEditMode="relative" rAng="0" ptsTypes="AA">
                                      <p:cBhvr>
                                        <p:cTn id="19" dur="2000" fill="hold"/>
                                        <p:tgtEl>
                                          <p:spTgt spid="8"/>
                                        </p:tgtEl>
                                        <p:attrNameLst>
                                          <p:attrName>ppt_x</p:attrName>
                                          <p:attrName>ppt_y</p:attrName>
                                        </p:attrNameLst>
                                      </p:cBhvr>
                                      <p:rCtr x="2917" y="0"/>
                                    </p:animMotion>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3" nodeType="clickEffect">
                                  <p:stCondLst>
                                    <p:cond delay="0"/>
                                  </p:stCondLst>
                                  <p:childTnLst>
                                    <p:animMotion origin="layout" path="M 0.48333 -0.02222 L 0.1 0.02222 " pathEditMode="relative" rAng="0" ptsTypes="AA">
                                      <p:cBhvr>
                                        <p:cTn id="23" dur="2000" fill="hold"/>
                                        <p:tgtEl>
                                          <p:spTgt spid="8"/>
                                        </p:tgtEl>
                                        <p:attrNameLst>
                                          <p:attrName>ppt_x</p:attrName>
                                          <p:attrName>ppt_y</p:attrName>
                                        </p:attrNameLst>
                                      </p:cBhvr>
                                      <p:rCtr x="-19167" y="22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8" grpId="2" animBg="1"/>
      <p:bldP spid="8" grpId="3" animBg="1"/>
      <p:bldP spid="8" grpId="4"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Matthew 7:21 " Not everyone who says to Me, 'Lord, Lord,' shall enter the kingdom of heaven, but he who does the will of My Father in heaven.  </a:t>
            </a:r>
            <a:r>
              <a:rPr lang="en-US" baseline="30000" dirty="0"/>
              <a:t>22</a:t>
            </a:r>
            <a:r>
              <a:rPr lang="en-US" dirty="0"/>
              <a:t> "Many will say to Me in that day, 'Lord, Lord, have we not prophesied in Your name, cast out demons in Your name, and done many wonders in Your name?'  </a:t>
            </a:r>
            <a:r>
              <a:rPr lang="en-US" baseline="30000" dirty="0"/>
              <a:t>23</a:t>
            </a:r>
            <a:r>
              <a:rPr lang="en-US" dirty="0"/>
              <a:t> "And then I will declare to them, 'I never knew you; depart from Me, you who practice lawlessness!'</a:t>
            </a:r>
          </a:p>
        </p:txBody>
      </p:sp>
    </p:spTree>
    <p:extLst>
      <p:ext uri="{BB962C8B-B14F-4D97-AF65-F5344CB8AC3E}">
        <p14:creationId xmlns:p14="http://schemas.microsoft.com/office/powerpoint/2010/main" val="6668895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Ephesians 5:23 …  Christ is head of the church; and He is the Savior of the body.</a:t>
            </a:r>
          </a:p>
        </p:txBody>
      </p:sp>
    </p:spTree>
    <p:extLst>
      <p:ext uri="{BB962C8B-B14F-4D97-AF65-F5344CB8AC3E}">
        <p14:creationId xmlns:p14="http://schemas.microsoft.com/office/powerpoint/2010/main" val="3181046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H</a:t>
            </a:r>
            <a:r>
              <a:rPr lang="en-US" dirty="0" smtClean="0"/>
              <a:t>ow </a:t>
            </a:r>
            <a:r>
              <a:rPr lang="en-US" dirty="0"/>
              <a:t>can we make sure  we are part of the body of Christ and will be saved?</a:t>
            </a:r>
          </a:p>
        </p:txBody>
      </p:sp>
    </p:spTree>
    <p:extLst>
      <p:ext uri="{BB962C8B-B14F-4D97-AF65-F5344CB8AC3E}">
        <p14:creationId xmlns:p14="http://schemas.microsoft.com/office/powerpoint/2010/main" val="1883341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2 Thessalonians 1:7 and to </a:t>
            </a:r>
            <a:r>
              <a:rPr lang="en-US" i="1" dirty="0"/>
              <a:t>give </a:t>
            </a:r>
            <a:r>
              <a:rPr lang="en-US" dirty="0"/>
              <a:t>you who are troubled rest with us when the Lord Jesus is revealed from heaven with His mighty angels,  </a:t>
            </a:r>
            <a:r>
              <a:rPr lang="en-US" baseline="30000" dirty="0"/>
              <a:t>8</a:t>
            </a:r>
            <a:r>
              <a:rPr lang="en-US" dirty="0"/>
              <a:t> in flaming fire taking vengeance on those who do not know God, and </a:t>
            </a:r>
            <a:r>
              <a:rPr lang="en-US" u="sng" dirty="0"/>
              <a:t>on those who do not obey the gospel</a:t>
            </a:r>
            <a:r>
              <a:rPr lang="en-US" dirty="0"/>
              <a:t> of our Lord Jesus Christ.</a:t>
            </a:r>
          </a:p>
        </p:txBody>
      </p:sp>
    </p:spTree>
    <p:extLst>
      <p:ext uri="{BB962C8B-B14F-4D97-AF65-F5344CB8AC3E}">
        <p14:creationId xmlns:p14="http://schemas.microsoft.com/office/powerpoint/2010/main" val="3286051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Matthew 16:18 "And I also say to you that you are Peter, and on this rock I will build </a:t>
            </a:r>
            <a:r>
              <a:rPr lang="en-US" u="sng" dirty="0"/>
              <a:t>My church</a:t>
            </a:r>
            <a:r>
              <a:rPr lang="en-US" dirty="0"/>
              <a:t>, and the gates of Hades shall not prevail against it.</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Romans 10:14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7073738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Romans 10:17 So then faith </a:t>
            </a:r>
            <a:r>
              <a:rPr lang="en-US" i="1" dirty="0"/>
              <a:t>comes </a:t>
            </a:r>
            <a:r>
              <a:rPr lang="en-US" dirty="0"/>
              <a:t>by hearing, and hearing by the word of God.</a:t>
            </a:r>
          </a:p>
        </p:txBody>
      </p:sp>
    </p:spTree>
    <p:extLst>
      <p:ext uri="{BB962C8B-B14F-4D97-AF65-F5344CB8AC3E}">
        <p14:creationId xmlns:p14="http://schemas.microsoft.com/office/powerpoint/2010/main" val="35159875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James 2:24 You see then that a man is justified by works, and not by faith only.</a:t>
            </a:r>
          </a:p>
        </p:txBody>
      </p:sp>
    </p:spTree>
    <p:extLst>
      <p:ext uri="{BB962C8B-B14F-4D97-AF65-F5344CB8AC3E}">
        <p14:creationId xmlns:p14="http://schemas.microsoft.com/office/powerpoint/2010/main" val="26998845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Luke 13:3 "I tell you, no; but unless you repent you will all likewise perish.</a:t>
            </a:r>
          </a:p>
        </p:txBody>
      </p:sp>
    </p:spTree>
    <p:extLst>
      <p:ext uri="{BB962C8B-B14F-4D97-AF65-F5344CB8AC3E}">
        <p14:creationId xmlns:p14="http://schemas.microsoft.com/office/powerpoint/2010/main" val="13620778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Romans 10:9 that if you confess with your mouth the Lord Jesus and believe in your heart that God has raised Him from the dead, you will be saved.</a:t>
            </a:r>
          </a:p>
        </p:txBody>
      </p:sp>
    </p:spTree>
    <p:extLst>
      <p:ext uri="{BB962C8B-B14F-4D97-AF65-F5344CB8AC3E}">
        <p14:creationId xmlns:p14="http://schemas.microsoft.com/office/powerpoint/2010/main" val="18288275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Baptism is for the forgiveness of sin:</a:t>
            </a:r>
          </a:p>
          <a:p>
            <a:endParaRPr lang="en-US" dirty="0" smtClean="0"/>
          </a:p>
          <a:p>
            <a:r>
              <a:rPr lang="en-US" dirty="0" smtClean="0"/>
              <a:t>Acts </a:t>
            </a:r>
            <a:r>
              <a:rPr lang="en-US" dirty="0"/>
              <a:t>2:38 Then Peter said to them, "Repent, and let every one of you be baptized in the name of Jesus Christ </a:t>
            </a:r>
            <a:r>
              <a:rPr lang="en-US" u="sng" dirty="0"/>
              <a:t>for the remission of sins</a:t>
            </a:r>
            <a:r>
              <a:rPr lang="en-US" dirty="0"/>
              <a:t>;</a:t>
            </a:r>
          </a:p>
        </p:txBody>
      </p:sp>
    </p:spTree>
    <p:extLst>
      <p:ext uri="{BB962C8B-B14F-4D97-AF65-F5344CB8AC3E}">
        <p14:creationId xmlns:p14="http://schemas.microsoft.com/office/powerpoint/2010/main" val="4074574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Jesus says that baptism saves:</a:t>
            </a:r>
          </a:p>
          <a:p>
            <a:endParaRPr lang="en-US" dirty="0" smtClean="0"/>
          </a:p>
          <a:p>
            <a:r>
              <a:rPr lang="en-US" dirty="0" smtClean="0"/>
              <a:t>Mark </a:t>
            </a:r>
            <a:r>
              <a:rPr lang="en-US" dirty="0"/>
              <a:t>16:16 "He who believes and is baptized will be saved; but he who does not believe will be condemned.</a:t>
            </a:r>
          </a:p>
        </p:txBody>
      </p:sp>
    </p:spTree>
    <p:extLst>
      <p:ext uri="{BB962C8B-B14F-4D97-AF65-F5344CB8AC3E}">
        <p14:creationId xmlns:p14="http://schemas.microsoft.com/office/powerpoint/2010/main" val="23036706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Baptism is when we are buried with Christ and put into Christ:</a:t>
            </a:r>
          </a:p>
          <a:p>
            <a:r>
              <a:rPr lang="en-US" dirty="0"/>
              <a:t> </a:t>
            </a:r>
          </a:p>
          <a:p>
            <a:r>
              <a:rPr lang="en-US" dirty="0"/>
              <a:t>Romans 6:3   Or do you not know that as many of us as were </a:t>
            </a:r>
            <a:r>
              <a:rPr lang="en-US" u="sng" dirty="0"/>
              <a:t>baptized into Christ</a:t>
            </a:r>
            <a:r>
              <a:rPr lang="en-US" dirty="0"/>
              <a:t> Jesus were baptized into His death</a:t>
            </a:r>
            <a:r>
              <a:rPr lang="en-US" dirty="0" smtClean="0"/>
              <a:t>?</a:t>
            </a:r>
          </a:p>
          <a:p>
            <a:endParaRPr lang="en-US" dirty="0"/>
          </a:p>
          <a:p>
            <a:r>
              <a:rPr lang="en-US" dirty="0"/>
              <a:t>Galatians 3:27 For as many of you as were </a:t>
            </a:r>
            <a:r>
              <a:rPr lang="en-US" u="sng" dirty="0"/>
              <a:t>baptized into Christ</a:t>
            </a:r>
            <a:r>
              <a:rPr lang="en-US" dirty="0"/>
              <a:t> have put on Christ.</a:t>
            </a:r>
          </a:p>
        </p:txBody>
      </p:sp>
    </p:spTree>
    <p:extLst>
      <p:ext uri="{BB962C8B-B14F-4D97-AF65-F5344CB8AC3E}">
        <p14:creationId xmlns:p14="http://schemas.microsoft.com/office/powerpoint/2010/main" val="35136894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Baptism is the point we are added to the one church/kingdom of God:</a:t>
            </a:r>
          </a:p>
          <a:p>
            <a:r>
              <a:rPr lang="en-US" dirty="0"/>
              <a:t> </a:t>
            </a:r>
          </a:p>
          <a:p>
            <a:r>
              <a:rPr lang="en-US" dirty="0"/>
              <a:t>John 3:5 Jesus answered, "Most assuredly, I say to you, unless one is </a:t>
            </a:r>
            <a:r>
              <a:rPr lang="en-US" u="sng" dirty="0"/>
              <a:t>born of water and the Spirit, he cannot enter the kingdom of God</a:t>
            </a:r>
            <a:r>
              <a:rPr lang="en-US" u="sng" dirty="0" smtClean="0"/>
              <a:t>.</a:t>
            </a:r>
          </a:p>
          <a:p>
            <a:r>
              <a:rPr lang="en-US" u="sng" dirty="0"/>
              <a:t/>
            </a:r>
            <a:br>
              <a:rPr lang="en-US" u="sng" dirty="0"/>
            </a:br>
            <a:r>
              <a:rPr lang="en-US" dirty="0"/>
              <a:t>1 Corinthians 12:13  For by one Spirit we were all </a:t>
            </a:r>
            <a:r>
              <a:rPr lang="en-US" u="sng" dirty="0"/>
              <a:t>baptized into one body</a:t>
            </a:r>
            <a:endParaRPr lang="en-US" dirty="0"/>
          </a:p>
        </p:txBody>
      </p:sp>
    </p:spTree>
    <p:extLst>
      <p:ext uri="{BB962C8B-B14F-4D97-AF65-F5344CB8AC3E}">
        <p14:creationId xmlns:p14="http://schemas.microsoft.com/office/powerpoint/2010/main" val="1574079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Those 3000 souls that obeyed the gospel on the Day of Pentecost in Acts 2 who were baptized for the forgiveness of their sins were added to the church by God</a:t>
            </a:r>
            <a:r>
              <a:rPr lang="en-US" dirty="0" smtClean="0"/>
              <a:t>:</a:t>
            </a:r>
          </a:p>
          <a:p>
            <a:endParaRPr lang="en-US" dirty="0"/>
          </a:p>
          <a:p>
            <a:r>
              <a:rPr lang="en-US" dirty="0"/>
              <a:t>Acts 2:47 … And </a:t>
            </a:r>
            <a:r>
              <a:rPr lang="en-US" u="sng" dirty="0"/>
              <a:t>the Lord added to the church</a:t>
            </a:r>
            <a:r>
              <a:rPr lang="en-US" dirty="0"/>
              <a:t> daily those who were being saved.</a:t>
            </a:r>
          </a:p>
        </p:txBody>
      </p:sp>
    </p:spTree>
    <p:extLst>
      <p:ext uri="{BB962C8B-B14F-4D97-AF65-F5344CB8AC3E}">
        <p14:creationId xmlns:p14="http://schemas.microsoft.com/office/powerpoint/2010/main" val="4215514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Acts 2:47 And the Lord added to </a:t>
            </a:r>
            <a:r>
              <a:rPr lang="en-US" u="sng" dirty="0"/>
              <a:t>the church</a:t>
            </a:r>
            <a:r>
              <a:rPr lang="en-US" dirty="0"/>
              <a:t> daily those who were being saved.</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27392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We cannot belong to the church that Jesus built until we obey the gospel, which means we must </a:t>
            </a:r>
            <a:r>
              <a:rPr lang="en-US" sz="4400" dirty="0"/>
              <a:t>hear, believe, repent, confess </a:t>
            </a:r>
            <a:r>
              <a:rPr lang="en-US" dirty="0"/>
              <a:t>Jesus as our Lord, and be </a:t>
            </a:r>
            <a:r>
              <a:rPr lang="en-US" sz="4400" dirty="0"/>
              <a:t>baptized</a:t>
            </a:r>
            <a:r>
              <a:rPr lang="en-US" dirty="0"/>
              <a:t> for the forgiveness of our sins. </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Revelation 2:10 … Be faithful until death, and I will give you the crown of life.</a:t>
            </a:r>
          </a:p>
        </p:txBody>
      </p:sp>
    </p:spTree>
    <p:extLst>
      <p:ext uri="{BB962C8B-B14F-4D97-AF65-F5344CB8AC3E}">
        <p14:creationId xmlns:p14="http://schemas.microsoft.com/office/powerpoint/2010/main" val="34862456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Acts 20:28  "Therefore take heed to yourselves and to all the flock, among which the Holy Spirit has made you overseers, to shepherd </a:t>
            </a:r>
            <a:r>
              <a:rPr lang="en-US" u="sng" dirty="0"/>
              <a:t>the church</a:t>
            </a:r>
            <a:r>
              <a:rPr lang="en-US" dirty="0"/>
              <a:t> of God which He purchased with His own blood.</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Ephesians 1:22 And He put all </a:t>
            </a:r>
            <a:r>
              <a:rPr lang="en-US" i="1" dirty="0"/>
              <a:t>things </a:t>
            </a:r>
            <a:r>
              <a:rPr lang="en-US" dirty="0"/>
              <a:t>under His feet, and gave Him </a:t>
            </a:r>
            <a:r>
              <a:rPr lang="en-US" i="1" dirty="0"/>
              <a:t>to be </a:t>
            </a:r>
            <a:r>
              <a:rPr lang="en-US" dirty="0"/>
              <a:t>head over all </a:t>
            </a:r>
            <a:r>
              <a:rPr lang="en-US" i="1" dirty="0"/>
              <a:t>things </a:t>
            </a:r>
            <a:r>
              <a:rPr lang="en-US" dirty="0"/>
              <a:t>to </a:t>
            </a:r>
            <a:r>
              <a:rPr lang="en-US" u="sng" dirty="0"/>
              <a:t>the church</a:t>
            </a:r>
            <a:r>
              <a:rPr lang="en-US" dirty="0"/>
              <a:t>, </a:t>
            </a:r>
            <a:r>
              <a:rPr lang="en-US" baseline="30000" dirty="0"/>
              <a:t>23 </a:t>
            </a:r>
            <a:r>
              <a:rPr lang="en-US" dirty="0"/>
              <a:t>which is </a:t>
            </a:r>
            <a:r>
              <a:rPr lang="en-US" u="sng" dirty="0"/>
              <a:t>His body</a:t>
            </a:r>
            <a:r>
              <a:rPr lang="en-US" dirty="0"/>
              <a:t>,</a:t>
            </a:r>
          </a:p>
        </p:txBody>
      </p:sp>
      <p:sp>
        <p:nvSpPr>
          <p:cNvPr id="2" name="Right Arrow 1"/>
          <p:cNvSpPr/>
          <p:nvPr/>
        </p:nvSpPr>
        <p:spPr bwMode="auto">
          <a:xfrm rot="16200000">
            <a:off x="381000" y="1987668"/>
            <a:ext cx="1524000" cy="457200"/>
          </a:xfrm>
          <a:prstGeom prst="rightArrow">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
        <p:nvSpPr>
          <p:cNvPr id="4" name="Right Arrow 3"/>
          <p:cNvSpPr/>
          <p:nvPr/>
        </p:nvSpPr>
        <p:spPr bwMode="auto">
          <a:xfrm rot="16200000">
            <a:off x="4114800" y="1987668"/>
            <a:ext cx="1524000" cy="457200"/>
          </a:xfrm>
          <a:prstGeom prst="rightArrow">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
        <p:nvSpPr>
          <p:cNvPr id="3" name="Rectangle 2"/>
          <p:cNvSpPr/>
          <p:nvPr/>
        </p:nvSpPr>
        <p:spPr bwMode="auto">
          <a:xfrm>
            <a:off x="1021773" y="2971800"/>
            <a:ext cx="3962401" cy="533400"/>
          </a:xfrm>
          <a:prstGeom prst="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
        <p:nvSpPr>
          <p:cNvPr id="5" name="TextBox 4"/>
          <p:cNvSpPr txBox="1"/>
          <p:nvPr/>
        </p:nvSpPr>
        <p:spPr>
          <a:xfrm>
            <a:off x="1828800" y="2981980"/>
            <a:ext cx="3124200" cy="523220"/>
          </a:xfrm>
          <a:prstGeom prst="rect">
            <a:avLst/>
          </a:prstGeom>
          <a:noFill/>
        </p:spPr>
        <p:txBody>
          <a:bodyPr wrap="square" rtlCol="0">
            <a:spAutoFit/>
          </a:bodyPr>
          <a:lstStyle/>
          <a:p>
            <a:r>
              <a:rPr lang="en-US" dirty="0" smtClean="0">
                <a:solidFill>
                  <a:schemeClr val="tx1"/>
                </a:solidFill>
              </a:rPr>
              <a:t>Same Thing </a:t>
            </a:r>
            <a:endParaRPr lang="en-US"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3000"/>
                            </p:stCondLst>
                            <p:childTnLst>
                              <p:par>
                                <p:cTn id="8" presetID="1" presetClass="entr" presetSubtype="0" fill="hold" grpId="0"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p:stCondLst>
                              <p:cond delay="3000"/>
                            </p:stCondLst>
                            <p:childTnLst>
                              <p:par>
                                <p:cTn id="11" presetID="1"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3"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Ephesians 4:4 </a:t>
            </a:r>
            <a:r>
              <a:rPr lang="en-US" i="1" dirty="0"/>
              <a:t>There is </a:t>
            </a:r>
            <a:r>
              <a:rPr lang="en-US" u="sng" dirty="0"/>
              <a:t>one body</a:t>
            </a:r>
            <a:r>
              <a:rPr lang="en-US" dirty="0"/>
              <a:t> and one Spirit, just as you were called in one hope of your calling;</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Ephesians 5:23  …and He is the Savior of </a:t>
            </a:r>
            <a:r>
              <a:rPr lang="en-US" u="sng" dirty="0"/>
              <a:t>the body</a:t>
            </a:r>
            <a:r>
              <a:rPr lang="en-US" dirty="0"/>
              <a:t>.</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2814</TotalTime>
  <Words>1891</Words>
  <Application>Microsoft Office PowerPoint</Application>
  <PresentationFormat>On-screen Show (4:3)</PresentationFormat>
  <Paragraphs>78</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65</cp:revision>
  <dcterms:created xsi:type="dcterms:W3CDTF">2006-12-19T00:50:39Z</dcterms:created>
  <dcterms:modified xsi:type="dcterms:W3CDTF">2012-10-07T18:27:31Z</dcterms:modified>
</cp:coreProperties>
</file>