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4431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4418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925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1050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5503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458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996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44313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977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5322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54260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3000" b="-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4</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686341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200" dirty="0"/>
              <a:t>Jesus</a:t>
            </a:r>
          </a:p>
          <a:p>
            <a:pPr marL="342900" lvl="0" indent="-342900">
              <a:buFont typeface="Arial" pitchFamily="34" charset="0"/>
              <a:buChar char="•"/>
            </a:pPr>
            <a:r>
              <a:rPr lang="en-US" sz="2200" dirty="0"/>
              <a:t>I and my Father are one (Jn. 10:30). (Not one person, but one in unity and doctrine (2 Jn. 1:9) Similar to the husband and wife being one flesh (Mt. 19:5). (See Jn. 17:21 and 1 Cor. 12:12.)</a:t>
            </a:r>
          </a:p>
          <a:p>
            <a:pPr marL="342900" lvl="0" indent="-342900">
              <a:buFont typeface="Arial" pitchFamily="34" charset="0"/>
              <a:buChar char="•"/>
            </a:pPr>
            <a:r>
              <a:rPr lang="en-US" sz="2200" dirty="0"/>
              <a:t>He said that “I AM,” which means “to be, self-existence” (Jn. 8:58; Ex. 3:14).</a:t>
            </a:r>
          </a:p>
          <a:p>
            <a:pPr marL="342900" lvl="0" indent="-342900">
              <a:buFont typeface="Arial" pitchFamily="34" charset="0"/>
              <a:buChar char="•"/>
            </a:pPr>
            <a:r>
              <a:rPr lang="en-US" sz="2200" dirty="0"/>
              <a:t>You will die in your sins if you do not believe Jesus is God (Jn. 8:24).</a:t>
            </a:r>
          </a:p>
          <a:p>
            <a:pPr marL="342900" lvl="0" indent="-342900">
              <a:buFont typeface="Arial" pitchFamily="34" charset="0"/>
              <a:buChar char="•"/>
            </a:pPr>
            <a:r>
              <a:rPr lang="en-US" sz="2200" dirty="0"/>
              <a:t>Jesus said you are to worship God (</a:t>
            </a:r>
            <a:r>
              <a:rPr lang="en-US" sz="2200" dirty="0" err="1"/>
              <a:t>Lk</a:t>
            </a:r>
            <a:r>
              <a:rPr lang="en-US" sz="2200" dirty="0"/>
              <a:t>. 4:8). Revelation 22:8-9 states you are to worship God. (See also (Acts 14:14-15; 10, 25-26) Jesus accepts worship (Mt. 8:2).</a:t>
            </a:r>
          </a:p>
          <a:p>
            <a:pPr marL="342900" lvl="0" indent="-342900">
              <a:buFont typeface="Arial" pitchFamily="34" charset="0"/>
              <a:buChar char="•"/>
            </a:pPr>
            <a:r>
              <a:rPr lang="en-US" sz="2200" dirty="0"/>
              <a:t>Thomas said “my Lord, my God” without correction (Jn. 20:28). </a:t>
            </a:r>
            <a:br>
              <a:rPr lang="en-US" sz="2200" dirty="0"/>
            </a:br>
            <a:r>
              <a:rPr lang="en-US" sz="2200" dirty="0"/>
              <a:t>Jesus was not an angel, and God the Father calls Him God (Heb. 1:4-9). </a:t>
            </a:r>
          </a:p>
          <a:p>
            <a:pPr marL="342900" lvl="0" indent="-342900">
              <a:buFont typeface="Arial" pitchFamily="34" charset="0"/>
              <a:buChar char="•"/>
            </a:pPr>
            <a:r>
              <a:rPr lang="en-US" sz="2200" dirty="0"/>
              <a:t>Jesus was not created (Isa. 43:10).</a:t>
            </a:r>
          </a:p>
          <a:p>
            <a:pPr marL="342900" lvl="0" indent="-342900">
              <a:buFont typeface="Arial" pitchFamily="34" charset="0"/>
              <a:buChar char="•"/>
            </a:pPr>
            <a:r>
              <a:rPr lang="en-US" sz="2200" dirty="0"/>
              <a:t>Jesus created the world (Col. 1:16-17.)</a:t>
            </a:r>
          </a:p>
          <a:p>
            <a:pPr marL="342900" lvl="0" indent="-342900">
              <a:buFont typeface="Arial" pitchFamily="34" charset="0"/>
              <a:buChar char="•"/>
            </a:pPr>
            <a:r>
              <a:rPr lang="en-US" sz="2200" dirty="0"/>
              <a:t>Jesus forgave sin (Mk. 2:5-9, Isa. 44:22).</a:t>
            </a:r>
          </a:p>
          <a:p>
            <a:endParaRPr lang="en-US" sz="2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2">
                                            <p:txEl>
                                              <p:pRg st="2" end="2"/>
                                            </p:txEl>
                                          </p:spTgt>
                                        </p:tgtEl>
                                        <p:attrNameLst>
                                          <p:attrName>style.visibility</p:attrName>
                                        </p:attrNameLst>
                                      </p:cBhvr>
                                      <p:to>
                                        <p:strVal val="visible"/>
                                      </p:to>
                                    </p:set>
                                    <p:anim calcmode="lin" valueType="num">
                                      <p:cBhvr additive="base">
                                        <p:cTn id="7" dur="500" fill="hold"/>
                                        <p:tgtEl>
                                          <p:spTgt spid="1024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2">
                                            <p:txEl>
                                              <p:pRg st="3" end="3"/>
                                            </p:txEl>
                                          </p:spTgt>
                                        </p:tgtEl>
                                        <p:attrNameLst>
                                          <p:attrName>style.visibility</p:attrName>
                                        </p:attrNameLst>
                                      </p:cBhvr>
                                      <p:to>
                                        <p:strVal val="visible"/>
                                      </p:to>
                                    </p:set>
                                    <p:anim calcmode="lin" valueType="num">
                                      <p:cBhvr additive="base">
                                        <p:cTn id="13" dur="500" fill="hold"/>
                                        <p:tgtEl>
                                          <p:spTgt spid="1024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2">
                                            <p:txEl>
                                              <p:pRg st="4" end="4"/>
                                            </p:txEl>
                                          </p:spTgt>
                                        </p:tgtEl>
                                        <p:attrNameLst>
                                          <p:attrName>style.visibility</p:attrName>
                                        </p:attrNameLst>
                                      </p:cBhvr>
                                      <p:to>
                                        <p:strVal val="visible"/>
                                      </p:to>
                                    </p:set>
                                    <p:anim calcmode="lin" valueType="num">
                                      <p:cBhvr additive="base">
                                        <p:cTn id="19" dur="500" fill="hold"/>
                                        <p:tgtEl>
                                          <p:spTgt spid="1024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2">
                                            <p:txEl>
                                              <p:pRg st="5" end="5"/>
                                            </p:txEl>
                                          </p:spTgt>
                                        </p:tgtEl>
                                        <p:attrNameLst>
                                          <p:attrName>style.visibility</p:attrName>
                                        </p:attrNameLst>
                                      </p:cBhvr>
                                      <p:to>
                                        <p:strVal val="visible"/>
                                      </p:to>
                                    </p:set>
                                    <p:anim calcmode="lin" valueType="num">
                                      <p:cBhvr additive="base">
                                        <p:cTn id="25" dur="500" fill="hold"/>
                                        <p:tgtEl>
                                          <p:spTgt spid="1024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42">
                                            <p:txEl>
                                              <p:pRg st="6" end="6"/>
                                            </p:txEl>
                                          </p:spTgt>
                                        </p:tgtEl>
                                        <p:attrNameLst>
                                          <p:attrName>style.visibility</p:attrName>
                                        </p:attrNameLst>
                                      </p:cBhvr>
                                      <p:to>
                                        <p:strVal val="visible"/>
                                      </p:to>
                                    </p:set>
                                    <p:anim calcmode="lin" valueType="num">
                                      <p:cBhvr additive="base">
                                        <p:cTn id="31" dur="500" fill="hold"/>
                                        <p:tgtEl>
                                          <p:spTgt spid="1024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42">
                                            <p:txEl>
                                              <p:pRg st="7" end="7"/>
                                            </p:txEl>
                                          </p:spTgt>
                                        </p:tgtEl>
                                        <p:attrNameLst>
                                          <p:attrName>style.visibility</p:attrName>
                                        </p:attrNameLst>
                                      </p:cBhvr>
                                      <p:to>
                                        <p:strVal val="visible"/>
                                      </p:to>
                                    </p:set>
                                    <p:anim calcmode="lin" valueType="num">
                                      <p:cBhvr additive="base">
                                        <p:cTn id="37" dur="500" fill="hold"/>
                                        <p:tgtEl>
                                          <p:spTgt spid="1024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42">
                                            <p:txEl>
                                              <p:pRg st="8" end="8"/>
                                            </p:txEl>
                                          </p:spTgt>
                                        </p:tgtEl>
                                        <p:attrNameLst>
                                          <p:attrName>style.visibility</p:attrName>
                                        </p:attrNameLst>
                                      </p:cBhvr>
                                      <p:to>
                                        <p:strVal val="visible"/>
                                      </p:to>
                                    </p:set>
                                    <p:anim calcmode="lin" valueType="num">
                                      <p:cBhvr additive="base">
                                        <p:cTn id="43" dur="500" fill="hold"/>
                                        <p:tgtEl>
                                          <p:spTgt spid="1024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Holy Spirit</a:t>
            </a:r>
          </a:p>
          <a:p>
            <a:pPr marL="342900" lvl="0" indent="-342900">
              <a:buFont typeface="Arial" pitchFamily="34" charset="0"/>
              <a:buChar char="•"/>
            </a:pPr>
            <a:r>
              <a:rPr lang="en-US" sz="2400" dirty="0"/>
              <a:t>He speaks, hears, resists, wills, and guides. </a:t>
            </a:r>
          </a:p>
          <a:p>
            <a:pPr marL="342900" lvl="0" indent="-342900">
              <a:buFont typeface="Arial" pitchFamily="34" charset="0"/>
              <a:buChar char="•"/>
            </a:pPr>
            <a:r>
              <a:rPr lang="en-US" sz="2400" dirty="0"/>
              <a:t>The Holy Spirit is called God (Acts 5:3-4).</a:t>
            </a:r>
          </a:p>
          <a:p>
            <a:pPr marL="342900" lvl="0" indent="-342900">
              <a:buFont typeface="Arial" pitchFamily="34" charset="0"/>
              <a:buChar char="•"/>
            </a:pPr>
            <a:r>
              <a:rPr lang="en-US" sz="2400" dirty="0"/>
              <a:t>Hears and guides into all truths (Jn. 16:13).</a:t>
            </a:r>
          </a:p>
          <a:p>
            <a:pPr marL="342900" lvl="0" indent="-342900">
              <a:buFont typeface="Arial" pitchFamily="34" charset="0"/>
              <a:buChar char="•"/>
            </a:pPr>
            <a:r>
              <a:rPr lang="en-US" sz="2400" dirty="0"/>
              <a:t>He speaks (1 Tim 4:1; Acts 10:19-20).</a:t>
            </a:r>
          </a:p>
          <a:p>
            <a:pPr marL="342900" lvl="0" indent="-342900">
              <a:buFont typeface="Arial" pitchFamily="34" charset="0"/>
              <a:buChar char="•"/>
            </a:pPr>
            <a:r>
              <a:rPr lang="en-US" sz="2400" dirty="0"/>
              <a:t>He teaches (Jn. 14:26).</a:t>
            </a:r>
          </a:p>
          <a:p>
            <a:pPr marL="342900" lvl="0" indent="-342900">
              <a:buFont typeface="Arial" pitchFamily="34" charset="0"/>
              <a:buChar char="•"/>
            </a:pPr>
            <a:r>
              <a:rPr lang="en-US" sz="2400" dirty="0"/>
              <a:t>He forbids (Acts 16: 6-7). </a:t>
            </a:r>
          </a:p>
          <a:p>
            <a:pPr marL="342900" lvl="0" indent="-342900">
              <a:buFont typeface="Arial" pitchFamily="34" charset="0"/>
              <a:buChar char="•"/>
            </a:pPr>
            <a:r>
              <a:rPr lang="en-US" sz="2400" dirty="0"/>
              <a:t>He wills (1Cor. 12:11). </a:t>
            </a:r>
          </a:p>
          <a:p>
            <a:pPr marL="342900" lvl="0" indent="-342900">
              <a:buFont typeface="Arial" pitchFamily="34" charset="0"/>
              <a:buChar char="•"/>
            </a:pPr>
            <a:r>
              <a:rPr lang="en-US" sz="2400" dirty="0"/>
              <a:t>He can be grieved (Eph. 4:30).</a:t>
            </a:r>
          </a:p>
          <a:p>
            <a:pPr marL="342900" lvl="0" indent="-342900">
              <a:buFont typeface="Arial" pitchFamily="34" charset="0"/>
              <a:buChar char="•"/>
            </a:pPr>
            <a:r>
              <a:rPr lang="en-US" sz="2400" dirty="0"/>
              <a:t>It seemed good to the Holy Spirit (Acts 15:28).</a:t>
            </a:r>
          </a:p>
          <a:p>
            <a:pPr marL="342900" lvl="0" indent="-342900">
              <a:buFont typeface="Arial" pitchFamily="34" charset="0"/>
              <a:buChar char="•"/>
            </a:pPr>
            <a:r>
              <a:rPr lang="en-US" sz="2400" dirty="0"/>
              <a:t>Holy Spirit said, “Separate to me Barnabas and Saul” (Acts 13:2).</a:t>
            </a:r>
          </a:p>
          <a:p>
            <a:pPr marL="342900" lvl="0" indent="-342900">
              <a:buFont typeface="Arial" pitchFamily="34" charset="0"/>
              <a:buChar char="•"/>
            </a:pPr>
            <a:r>
              <a:rPr lang="en-US" sz="2400" dirty="0"/>
              <a:t>He was the power behind the signs (Rom. 15:19).</a:t>
            </a:r>
          </a:p>
          <a:p>
            <a:pPr marL="342900" lvl="0" indent="-342900">
              <a:buFont typeface="Arial" pitchFamily="34" charset="0"/>
              <a:buChar char="•"/>
            </a:pPr>
            <a:r>
              <a:rPr lang="en-US" sz="2400" dirty="0"/>
              <a:t>We are commanded not to blaspheme the Holy Spirit (Mt.12:31).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anim calcmode="lin" valueType="num">
                                      <p:cBhvr additive="base">
                                        <p:cTn id="7" dur="5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2" end="2"/>
                                            </p:txEl>
                                          </p:spTgt>
                                        </p:tgtEl>
                                        <p:attrNameLst>
                                          <p:attrName>style.visibility</p:attrName>
                                        </p:attrNameLst>
                                      </p:cBhvr>
                                      <p:to>
                                        <p:strVal val="visible"/>
                                      </p:to>
                                    </p:set>
                                    <p:anim calcmode="lin" valueType="num">
                                      <p:cBhvr additive="base">
                                        <p:cTn id="13"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3" end="3"/>
                                            </p:txEl>
                                          </p:spTgt>
                                        </p:tgtEl>
                                        <p:attrNameLst>
                                          <p:attrName>style.visibility</p:attrName>
                                        </p:attrNameLst>
                                      </p:cBhvr>
                                      <p:to>
                                        <p:strVal val="visible"/>
                                      </p:to>
                                    </p:set>
                                    <p:anim calcmode="lin" valueType="num">
                                      <p:cBhvr additive="base">
                                        <p:cTn id="19"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4" end="4"/>
                                            </p:txEl>
                                          </p:spTgt>
                                        </p:tgtEl>
                                        <p:attrNameLst>
                                          <p:attrName>style.visibility</p:attrName>
                                        </p:attrNameLst>
                                      </p:cBhvr>
                                      <p:to>
                                        <p:strVal val="visible"/>
                                      </p:to>
                                    </p:set>
                                    <p:anim calcmode="lin" valueType="num">
                                      <p:cBhvr additive="base">
                                        <p:cTn id="25"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6">
                                            <p:txEl>
                                              <p:pRg st="5" end="5"/>
                                            </p:txEl>
                                          </p:spTgt>
                                        </p:tgtEl>
                                        <p:attrNameLst>
                                          <p:attrName>style.visibility</p:attrName>
                                        </p:attrNameLst>
                                      </p:cBhvr>
                                      <p:to>
                                        <p:strVal val="visible"/>
                                      </p:to>
                                    </p:set>
                                    <p:anim calcmode="lin" valueType="num">
                                      <p:cBhvr additive="base">
                                        <p:cTn id="31"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266">
                                            <p:txEl>
                                              <p:pRg st="6" end="6"/>
                                            </p:txEl>
                                          </p:spTgt>
                                        </p:tgtEl>
                                        <p:attrNameLst>
                                          <p:attrName>style.visibility</p:attrName>
                                        </p:attrNameLst>
                                      </p:cBhvr>
                                      <p:to>
                                        <p:strVal val="visible"/>
                                      </p:to>
                                    </p:set>
                                    <p:anim calcmode="lin" valueType="num">
                                      <p:cBhvr additive="base">
                                        <p:cTn id="37" dur="5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266">
                                            <p:txEl>
                                              <p:pRg st="7" end="7"/>
                                            </p:txEl>
                                          </p:spTgt>
                                        </p:tgtEl>
                                        <p:attrNameLst>
                                          <p:attrName>style.visibility</p:attrName>
                                        </p:attrNameLst>
                                      </p:cBhvr>
                                      <p:to>
                                        <p:strVal val="visible"/>
                                      </p:to>
                                    </p:set>
                                    <p:anim calcmode="lin" valueType="num">
                                      <p:cBhvr additive="base">
                                        <p:cTn id="43" dur="500" fill="hold"/>
                                        <p:tgtEl>
                                          <p:spTgt spid="1126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266">
                                            <p:txEl>
                                              <p:pRg st="8" end="8"/>
                                            </p:txEl>
                                          </p:spTgt>
                                        </p:tgtEl>
                                        <p:attrNameLst>
                                          <p:attrName>style.visibility</p:attrName>
                                        </p:attrNameLst>
                                      </p:cBhvr>
                                      <p:to>
                                        <p:strVal val="visible"/>
                                      </p:to>
                                    </p:set>
                                    <p:anim calcmode="lin" valueType="num">
                                      <p:cBhvr additive="base">
                                        <p:cTn id="49" dur="500" fill="hold"/>
                                        <p:tgtEl>
                                          <p:spTgt spid="1126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2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266">
                                            <p:txEl>
                                              <p:pRg st="9" end="9"/>
                                            </p:txEl>
                                          </p:spTgt>
                                        </p:tgtEl>
                                        <p:attrNameLst>
                                          <p:attrName>style.visibility</p:attrName>
                                        </p:attrNameLst>
                                      </p:cBhvr>
                                      <p:to>
                                        <p:strVal val="visible"/>
                                      </p:to>
                                    </p:set>
                                    <p:anim calcmode="lin" valueType="num">
                                      <p:cBhvr additive="base">
                                        <p:cTn id="55" dur="500" fill="hold"/>
                                        <p:tgtEl>
                                          <p:spTgt spid="1126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266">
                                            <p:txEl>
                                              <p:pRg st="10" end="10"/>
                                            </p:txEl>
                                          </p:spTgt>
                                        </p:tgtEl>
                                        <p:attrNameLst>
                                          <p:attrName>style.visibility</p:attrName>
                                        </p:attrNameLst>
                                      </p:cBhvr>
                                      <p:to>
                                        <p:strVal val="visible"/>
                                      </p:to>
                                    </p:set>
                                    <p:anim calcmode="lin" valueType="num">
                                      <p:cBhvr additive="base">
                                        <p:cTn id="61" dur="500" fill="hold"/>
                                        <p:tgtEl>
                                          <p:spTgt spid="1126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2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1266">
                                            <p:txEl>
                                              <p:pRg st="11" end="11"/>
                                            </p:txEl>
                                          </p:spTgt>
                                        </p:tgtEl>
                                        <p:attrNameLst>
                                          <p:attrName>style.visibility</p:attrName>
                                        </p:attrNameLst>
                                      </p:cBhvr>
                                      <p:to>
                                        <p:strVal val="visible"/>
                                      </p:to>
                                    </p:set>
                                    <p:anim calcmode="lin" valueType="num">
                                      <p:cBhvr additive="base">
                                        <p:cTn id="67" dur="500" fill="hold"/>
                                        <p:tgtEl>
                                          <p:spTgt spid="11266">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26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1266">
                                            <p:txEl>
                                              <p:pRg st="12" end="12"/>
                                            </p:txEl>
                                          </p:spTgt>
                                        </p:tgtEl>
                                        <p:attrNameLst>
                                          <p:attrName>style.visibility</p:attrName>
                                        </p:attrNameLst>
                                      </p:cBhvr>
                                      <p:to>
                                        <p:strVal val="visible"/>
                                      </p:to>
                                    </p:set>
                                    <p:anim calcmode="lin" valueType="num">
                                      <p:cBhvr additive="base">
                                        <p:cTn id="73" dur="500" fill="hold"/>
                                        <p:tgtEl>
                                          <p:spTgt spid="11266">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126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 In the beginning was the Word, and the Word was with God, and the Word was God.  </a:t>
            </a:r>
            <a:r>
              <a:rPr lang="en-US" baseline="30000" dirty="0"/>
              <a:t>2</a:t>
            </a:r>
            <a:r>
              <a:rPr lang="en-US" dirty="0"/>
              <a:t> He was in the beginning with God.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1:3 All things were made through Him, and without Him nothing was made that was made.</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1:16 For by Him all things were created that are in heaven and that are on earth, visible and invisible, whether thrones or dominions or principalities or powers. All things were created through Him and for Him.  </a:t>
            </a:r>
            <a:r>
              <a:rPr lang="en-US" baseline="30000" dirty="0"/>
              <a:t>17</a:t>
            </a:r>
            <a:r>
              <a:rPr lang="en-US" dirty="0"/>
              <a:t> And He is before all things, and in Him all things consist.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Exodus 20:8 " Remember the Sabbath day, to keep it holy.  </a:t>
            </a:r>
            <a:r>
              <a:rPr lang="en-US" baseline="30000" dirty="0"/>
              <a:t>9</a:t>
            </a:r>
            <a:r>
              <a:rPr lang="en-US" dirty="0"/>
              <a:t> </a:t>
            </a:r>
            <a:r>
              <a:rPr lang="en-US" u="sng" dirty="0"/>
              <a:t>Six days</a:t>
            </a:r>
            <a:r>
              <a:rPr lang="en-US" dirty="0"/>
              <a:t> you shall labor and do all your work,  </a:t>
            </a:r>
            <a:r>
              <a:rPr lang="en-US" baseline="30000" dirty="0"/>
              <a:t>10</a:t>
            </a:r>
            <a:r>
              <a:rPr lang="en-US" dirty="0"/>
              <a:t> but the </a:t>
            </a:r>
            <a:r>
              <a:rPr lang="en-US" u="sng" dirty="0"/>
              <a:t>seventh day </a:t>
            </a:r>
            <a:r>
              <a:rPr lang="en-US" i="1" u="sng" dirty="0"/>
              <a:t>is </a:t>
            </a:r>
            <a:r>
              <a:rPr lang="en-US" u="sng" dirty="0"/>
              <a:t>the Sabbath</a:t>
            </a:r>
            <a:r>
              <a:rPr lang="en-US" dirty="0"/>
              <a:t> of the LORD your God. </a:t>
            </a:r>
            <a:r>
              <a:rPr lang="en-US" i="1" dirty="0"/>
              <a:t>In it </a:t>
            </a:r>
            <a:r>
              <a:rPr lang="en-US" dirty="0"/>
              <a:t>you shall do no work: you, nor your son, nor your daughter, nor your male servant, nor your female servant, nor your cattle, nor your stranger who </a:t>
            </a:r>
            <a:r>
              <a:rPr lang="en-US" i="1" dirty="0"/>
              <a:t>is </a:t>
            </a:r>
            <a:r>
              <a:rPr lang="en-US" dirty="0"/>
              <a:t>within your gates.  </a:t>
            </a:r>
            <a:r>
              <a:rPr lang="en-US" baseline="30000" dirty="0"/>
              <a:t>11</a:t>
            </a:r>
            <a:r>
              <a:rPr lang="en-US" dirty="0"/>
              <a:t> For </a:t>
            </a:r>
            <a:r>
              <a:rPr lang="en-US" i="1" u="sng" dirty="0"/>
              <a:t>in </a:t>
            </a:r>
            <a:r>
              <a:rPr lang="en-US" u="sng" dirty="0"/>
              <a:t>six days</a:t>
            </a:r>
            <a:r>
              <a:rPr lang="en-US" dirty="0"/>
              <a:t> the LORD made the heavens and the earth, the sea, and all that </a:t>
            </a:r>
            <a:r>
              <a:rPr lang="en-US" i="1" dirty="0"/>
              <a:t>is </a:t>
            </a:r>
            <a:r>
              <a:rPr lang="en-US" dirty="0"/>
              <a:t>in them, and rested </a:t>
            </a:r>
            <a:r>
              <a:rPr lang="en-US" u="sng" dirty="0"/>
              <a:t>the seventh day</a:t>
            </a:r>
            <a:r>
              <a:rPr lang="en-US" dirty="0"/>
              <a:t>. Therefore the LORD blessed the Sabbath day and hallowed it.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 In Him was life, and the life was the light of men.  </a:t>
            </a:r>
            <a:r>
              <a:rPr lang="en-US" baseline="30000" dirty="0"/>
              <a:t>5</a:t>
            </a:r>
            <a:r>
              <a:rPr lang="en-US" dirty="0"/>
              <a:t> And the light shines in the darkness, and the darkness did not comprehend it.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5:14 "You are the light of the world. A city that is set on a hill cannot be hidden.  </a:t>
            </a:r>
            <a:r>
              <a:rPr lang="en-US" baseline="30000" dirty="0"/>
              <a:t>15</a:t>
            </a:r>
            <a:r>
              <a:rPr lang="en-US" dirty="0"/>
              <a:t> "Nor do they light a lamp and put it under a basket, but on a lampstand, and it gives light to all </a:t>
            </a:r>
            <a:r>
              <a:rPr lang="en-US" i="1" dirty="0"/>
              <a:t>who are </a:t>
            </a:r>
            <a:r>
              <a:rPr lang="en-US" dirty="0"/>
              <a:t>in the house.  </a:t>
            </a:r>
            <a:r>
              <a:rPr lang="en-US" baseline="30000" dirty="0"/>
              <a:t>16</a:t>
            </a:r>
            <a:r>
              <a:rPr lang="en-US" dirty="0"/>
              <a:t> "Let your light so shine before men, that they may see your good works and glorify your Father in heaven.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1:6 There was a man sent from God, whose name </a:t>
            </a:r>
            <a:r>
              <a:rPr lang="en-US" i="1" dirty="0"/>
              <a:t>was </a:t>
            </a:r>
            <a:r>
              <a:rPr lang="en-US" dirty="0"/>
              <a:t>John.  </a:t>
            </a:r>
            <a:r>
              <a:rPr lang="en-US" baseline="30000" dirty="0"/>
              <a:t>7</a:t>
            </a:r>
            <a:r>
              <a:rPr lang="en-US" dirty="0"/>
              <a:t> This man came for a witness, to bear witness of the Light, that all through him might believe.  </a:t>
            </a:r>
            <a:r>
              <a:rPr lang="en-US" baseline="30000" dirty="0"/>
              <a:t>8</a:t>
            </a:r>
            <a:r>
              <a:rPr lang="en-US" dirty="0"/>
              <a:t> He was not that Light, but </a:t>
            </a:r>
            <a:r>
              <a:rPr lang="en-US" i="1" dirty="0"/>
              <a:t>was sent </a:t>
            </a:r>
            <a:r>
              <a:rPr lang="en-US" dirty="0"/>
              <a:t>to bear witness of that Light.  </a:t>
            </a:r>
            <a:r>
              <a:rPr lang="en-US" baseline="30000" dirty="0"/>
              <a:t>9</a:t>
            </a:r>
            <a:r>
              <a:rPr lang="en-US" dirty="0"/>
              <a:t> That was the true Light which gives light to every man coming into the world.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the Baptist:</a:t>
            </a:r>
          </a:p>
          <a:p>
            <a:pPr marL="457200" lvl="0" indent="-457200">
              <a:buFont typeface="Arial" pitchFamily="34" charset="0"/>
              <a:buChar char="•"/>
            </a:pPr>
            <a:r>
              <a:rPr lang="en-US" dirty="0"/>
              <a:t>Came from God.</a:t>
            </a:r>
          </a:p>
          <a:p>
            <a:pPr marL="457200" lvl="0" indent="-457200">
              <a:buFont typeface="Arial" pitchFamily="34" charset="0"/>
              <a:buChar char="•"/>
            </a:pPr>
            <a:r>
              <a:rPr lang="en-US" dirty="0"/>
              <a:t>Was not the light.</a:t>
            </a:r>
          </a:p>
          <a:p>
            <a:pPr marL="457200" lvl="0" indent="-457200">
              <a:buFont typeface="Arial" pitchFamily="34" charset="0"/>
              <a:buChar char="•"/>
            </a:pPr>
            <a:r>
              <a:rPr lang="en-US" dirty="0"/>
              <a:t>His mission was to bear witness of the light so others would believe.</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1:1In the beginning was the Word, and the Word was with God, and the Word was God.  </a:t>
            </a:r>
            <a:r>
              <a:rPr lang="en-US" baseline="30000" dirty="0"/>
              <a:t>2</a:t>
            </a:r>
            <a:r>
              <a:rPr lang="en-US" dirty="0"/>
              <a:t> He was in the beginning with God.  </a:t>
            </a:r>
            <a:r>
              <a:rPr lang="en-US" baseline="30000" dirty="0"/>
              <a:t>3</a:t>
            </a:r>
            <a:r>
              <a:rPr lang="en-US" dirty="0"/>
              <a:t> All things were made through Him, and without Him nothing was made that was made.</a:t>
            </a:r>
          </a:p>
          <a:p>
            <a:r>
              <a:rPr lang="en-US" dirty="0"/>
              <a:t> </a:t>
            </a:r>
          </a:p>
          <a:p>
            <a:r>
              <a:rPr lang="en-US" dirty="0"/>
              <a:t>John 1:14 And the Word became flesh and dwelt among us, and we beheld His glory, the glory as of the only begotten of the Father, full of grace and truth.</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1:10 He was in the world, and the world was made through Him, and the world did not know Him.  </a:t>
            </a:r>
            <a:r>
              <a:rPr lang="en-US" baseline="30000" dirty="0"/>
              <a:t>11</a:t>
            </a:r>
            <a:r>
              <a:rPr lang="en-US" dirty="0"/>
              <a:t> He came to His own, and His own did not receive Him.</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9:1 I tell the truth in Christ, I am not lying, my conscience also bearing me witness in the Holy Spirit,  </a:t>
            </a:r>
            <a:r>
              <a:rPr lang="en-US" baseline="30000" dirty="0"/>
              <a:t>2</a:t>
            </a:r>
            <a:r>
              <a:rPr lang="en-US" dirty="0"/>
              <a:t> that I have great sorrow and continual grief in my heart.  </a:t>
            </a:r>
            <a:r>
              <a:rPr lang="en-US" baseline="30000" dirty="0"/>
              <a:t>3</a:t>
            </a:r>
            <a:r>
              <a:rPr lang="en-US" dirty="0"/>
              <a:t> For I could wish that I myself were accursed from Christ for my brethren, my countrymen according to the flesh,  </a:t>
            </a:r>
            <a:r>
              <a:rPr lang="en-US" baseline="30000" dirty="0"/>
              <a:t>4</a:t>
            </a:r>
            <a:r>
              <a:rPr lang="en-US" dirty="0"/>
              <a:t> who are Israelites, to whom </a:t>
            </a:r>
            <a:r>
              <a:rPr lang="en-US" i="1" dirty="0"/>
              <a:t>pertain </a:t>
            </a:r>
            <a:r>
              <a:rPr lang="en-US" dirty="0"/>
              <a:t>the adoption, the glory, the covenants, the giving of the law, the service </a:t>
            </a:r>
            <a:r>
              <a:rPr lang="en-US" i="1" dirty="0"/>
              <a:t>of God, </a:t>
            </a:r>
            <a:r>
              <a:rPr lang="en-US" dirty="0"/>
              <a:t>and the promises;  </a:t>
            </a:r>
            <a:r>
              <a:rPr lang="en-US" baseline="30000" dirty="0"/>
              <a:t>5</a:t>
            </a:r>
            <a:r>
              <a:rPr lang="en-US" dirty="0"/>
              <a:t> of whom </a:t>
            </a:r>
            <a:r>
              <a:rPr lang="en-US" i="1" dirty="0"/>
              <a:t>are </a:t>
            </a:r>
            <a:r>
              <a:rPr lang="en-US" dirty="0"/>
              <a:t>the fathers and from whom, according to the flesh, Christ </a:t>
            </a:r>
            <a:r>
              <a:rPr lang="en-US" i="1" dirty="0"/>
              <a:t>came, </a:t>
            </a:r>
            <a:r>
              <a:rPr lang="en-US" dirty="0"/>
              <a:t>who is over all, </a:t>
            </a:r>
            <a:r>
              <a:rPr lang="en-US" i="1" dirty="0"/>
              <a:t>the </a:t>
            </a:r>
            <a:r>
              <a:rPr lang="en-US" dirty="0"/>
              <a:t>eternally blessed God. Amen.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10:1 Brethren, my heart's desire and prayer to God for Israel is that they may be saved.  </a:t>
            </a:r>
            <a:r>
              <a:rPr lang="en-US" baseline="30000" dirty="0"/>
              <a:t>2</a:t>
            </a:r>
            <a:r>
              <a:rPr lang="en-US" dirty="0"/>
              <a:t> For I bear them witness that they have a zeal for God, but not according to knowledge.  </a:t>
            </a:r>
            <a:r>
              <a:rPr lang="en-US" baseline="30000" dirty="0"/>
              <a:t>3</a:t>
            </a:r>
            <a:r>
              <a:rPr lang="en-US" dirty="0"/>
              <a:t> For they being ignorant of God's righteousness, and seeking to establish their own righteousness, have not submitted to the righteousness of God.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1:12 But as many as received Him, to them He gave the right to become children of God, to those who believe in His name:  </a:t>
            </a:r>
            <a:r>
              <a:rPr lang="en-US" baseline="30000" dirty="0"/>
              <a:t>13</a:t>
            </a:r>
            <a:r>
              <a:rPr lang="en-US" dirty="0"/>
              <a:t> who were born, not of blood, nor of the will of the flesh, nor of the will of man, but of God.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“Thus also faith by itself, if it does not have works, is dead” (Jas. 2:17)</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3:3 Jesus answered and said to him, "Most assuredly, I say to you, unless one is born again, he cannot see the kingdom of God."  </a:t>
            </a:r>
            <a:r>
              <a:rPr lang="en-US" baseline="30000" dirty="0"/>
              <a:t>4</a:t>
            </a:r>
            <a:r>
              <a:rPr lang="en-US" dirty="0"/>
              <a:t> Nicodemus said to Him, "How can a man be born when he is old? Can he enter a second time into his mother's womb and be born?"  </a:t>
            </a:r>
            <a:r>
              <a:rPr lang="en-US" baseline="30000" dirty="0"/>
              <a:t>5</a:t>
            </a:r>
            <a:r>
              <a:rPr lang="en-US" dirty="0"/>
              <a:t> Jesus answered, "Most assuredly, I say to you, unless one is born of water and the Spirit, he cannot enter the kingdom of God.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1:14 And the Word became flesh and dwelt among us, and we beheld His glory, the glory as of the only begotten of the Father, full of grace and truth.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Gen. 3:15; Gal. 4:4; Isa. 7:14, 9:6-7; Mt. 1:18ff</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3:10 As it is written: "There is none righteous, no, not one</a:t>
            </a:r>
            <a:r>
              <a:rPr lang="en-US" dirty="0" smtClean="0"/>
              <a:t>;</a:t>
            </a:r>
          </a:p>
          <a:p>
            <a:endParaRPr lang="en-US" dirty="0"/>
          </a:p>
          <a:p>
            <a:r>
              <a:rPr lang="en-US" dirty="0"/>
              <a:t>Romans 3:23  for all have sinned and fall short of the glory of God,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1:14 And the Word became flesh and dwelt among us, and </a:t>
            </a:r>
            <a:r>
              <a:rPr lang="en-US" u="sng" dirty="0"/>
              <a:t>we beheld His </a:t>
            </a:r>
            <a:r>
              <a:rPr lang="en-US" u="sng" dirty="0" smtClean="0"/>
              <a:t>glory</a:t>
            </a:r>
          </a:p>
          <a:p>
            <a:pPr eaLnBrk="1" hangingPunct="1"/>
            <a:endParaRPr lang="en-US" u="sng" dirty="0"/>
          </a:p>
          <a:p>
            <a:pPr eaLnBrk="1" hangingPunct="1"/>
            <a:r>
              <a:rPr lang="en-US" dirty="0"/>
              <a:t>The word “beheld” means “to behold, look upon, view attentively, contemplate (often used of public shows)” (Thayer</a:t>
            </a:r>
            <a:r>
              <a:rPr lang="en-US" dirty="0" smtClean="0"/>
              <a:t>)</a:t>
            </a:r>
          </a:p>
          <a:p>
            <a:pPr eaLnBrk="1" hangingPunct="1"/>
            <a:endParaRPr lang="en-US" u="sng" dirty="0"/>
          </a:p>
          <a:p>
            <a:pPr eaLnBrk="1" hangingPunct="1"/>
            <a:r>
              <a:rPr lang="en-US" dirty="0"/>
              <a:t>The word “glory” means “the kingly majesty which belongs to Him as supreme ruler, majesty in the sense of the absolute perfection of the deity” (Thayer).</a:t>
            </a:r>
            <a:endParaRPr lang="en-US" u="sng"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The </a:t>
            </a:r>
            <a:r>
              <a:rPr lang="en-US" dirty="0"/>
              <a:t>Godhead (Acts 17:29, Rom. 1:20, Col. 2:9). </a:t>
            </a:r>
            <a:endParaRPr lang="en-US" dirty="0" smtClean="0"/>
          </a:p>
          <a:p>
            <a:pPr eaLnBrk="1" hangingPunct="1"/>
            <a:endParaRPr lang="en-US" dirty="0"/>
          </a:p>
          <a:p>
            <a:pPr eaLnBrk="1" hangingPunct="1"/>
            <a:r>
              <a:rPr lang="en-US" dirty="0" smtClean="0"/>
              <a:t>The </a:t>
            </a:r>
            <a:r>
              <a:rPr lang="en-US" dirty="0"/>
              <a:t>word “God” or “Godhead” simply means Deity.</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1:14 And the Word became flesh and dwelt among us, and we beheld His glory, the glory as of the </a:t>
            </a:r>
            <a:r>
              <a:rPr lang="en-US" u="sng" dirty="0"/>
              <a:t>only begotten of the </a:t>
            </a:r>
            <a:r>
              <a:rPr lang="en-US" u="sng" dirty="0" smtClean="0"/>
              <a:t>Father</a:t>
            </a:r>
          </a:p>
          <a:p>
            <a:pPr eaLnBrk="1" hangingPunct="1"/>
            <a:endParaRPr lang="en-US" u="sng" dirty="0"/>
          </a:p>
          <a:p>
            <a:pPr eaLnBrk="1" hangingPunct="1"/>
            <a:r>
              <a:rPr lang="en-US" dirty="0"/>
              <a:t>Hebrews 1:5 For to which of the angels did He ever say: "You are My Son, Today I have begotten You"? </a:t>
            </a:r>
          </a:p>
          <a:p>
            <a:pPr eaLnBrk="1" hangingPunct="1"/>
            <a:endParaRPr lang="en-US" u="sng" dirty="0"/>
          </a:p>
        </p:txBody>
      </p:sp>
    </p:spTree>
    <p:extLst>
      <p:ext uri="{BB962C8B-B14F-4D97-AF65-F5344CB8AC3E}">
        <p14:creationId xmlns:p14="http://schemas.microsoft.com/office/powerpoint/2010/main" val="3530558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1:14 And the Word became flesh and dwelt among us, and we beheld His glory, the glory as of the only begotten of the Father, </a:t>
            </a:r>
            <a:r>
              <a:rPr lang="en-US" u="sng" dirty="0"/>
              <a:t>full of grace and truth. </a:t>
            </a:r>
            <a:endParaRPr lang="en-US" u="sng" dirty="0" smtClean="0"/>
          </a:p>
          <a:p>
            <a:endParaRPr lang="en-US" u="sng" dirty="0"/>
          </a:p>
          <a:p>
            <a:endParaRPr lang="en-US" u="sng" dirty="0"/>
          </a:p>
        </p:txBody>
      </p:sp>
    </p:spTree>
    <p:extLst>
      <p:ext uri="{BB962C8B-B14F-4D97-AF65-F5344CB8AC3E}">
        <p14:creationId xmlns:p14="http://schemas.microsoft.com/office/powerpoint/2010/main" val="22712867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Please note that all three are called God in Scripture: </a:t>
            </a:r>
            <a:endParaRPr lang="en-US" dirty="0" smtClean="0"/>
          </a:p>
          <a:p>
            <a:endParaRPr lang="en-US" dirty="0"/>
          </a:p>
          <a:p>
            <a:pPr marL="457200" lvl="0" indent="-457200">
              <a:buFont typeface="Arial" pitchFamily="34" charset="0"/>
              <a:buChar char="•"/>
            </a:pPr>
            <a:r>
              <a:rPr lang="en-US" dirty="0"/>
              <a:t>Father – (Jn. 3:16; 6:27; 2 Pet. 1:17)</a:t>
            </a:r>
          </a:p>
          <a:p>
            <a:pPr marL="457200" lvl="0" indent="-457200">
              <a:buFont typeface="Arial" pitchFamily="34" charset="0"/>
              <a:buChar char="•"/>
            </a:pPr>
            <a:r>
              <a:rPr lang="en-US" dirty="0"/>
              <a:t>Jesus – (Heb. 1:8; Tit. 2:13; 2 Pet. 1:1)</a:t>
            </a:r>
          </a:p>
          <a:p>
            <a:pPr marL="457200" lvl="0" indent="-457200">
              <a:buFont typeface="Arial" pitchFamily="34" charset="0"/>
              <a:buChar char="•"/>
            </a:pPr>
            <a:r>
              <a:rPr lang="en-US" dirty="0"/>
              <a:t>Holy Spirit – (Acts 5:3-4)</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5124" name="Picture 4" descr="http://blogs-images.forbes.com/daviddisalvo/files/2012/04/eg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399"/>
            <a:ext cx="5444172" cy="3624263"/>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www.origami-instructions.com/images/clover/thumbnails/Irish_clov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61937"/>
            <a:ext cx="3264740" cy="32432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Genesis 1:1 In the beginning God created the heavens and the earth.  </a:t>
            </a:r>
            <a:r>
              <a:rPr lang="en-US" baseline="30000" dirty="0"/>
              <a:t>2</a:t>
            </a:r>
            <a:r>
              <a:rPr lang="en-US" dirty="0"/>
              <a:t> The earth was without form, and void; and darkness </a:t>
            </a:r>
            <a:r>
              <a:rPr lang="en-US" i="1" dirty="0"/>
              <a:t>was </a:t>
            </a:r>
            <a:r>
              <a:rPr lang="en-US" dirty="0"/>
              <a:t>on the face of the deep. And the Spirit of God was hovering over the face of the waters. </a:t>
            </a:r>
            <a:endParaRPr lang="en-US" dirty="0" smtClean="0"/>
          </a:p>
          <a:p>
            <a:endParaRPr lang="en-US" dirty="0"/>
          </a:p>
          <a:p>
            <a:r>
              <a:rPr lang="en-US" dirty="0"/>
              <a:t>God the Farther is the planner, and God the Son is the Creator as He carries out the Father’s plan. The Holy Spirit is the organizer as He is described as hovering over the water in verse 2.</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err="1"/>
              <a:t>Elohim</a:t>
            </a:r>
            <a:r>
              <a:rPr lang="en-US" dirty="0"/>
              <a:t> is in plural form, which means there is more than one person that makes up God</a:t>
            </a:r>
            <a:r>
              <a:rPr lang="en-US" dirty="0" smtClean="0"/>
              <a:t>.</a:t>
            </a:r>
          </a:p>
          <a:p>
            <a:pPr eaLnBrk="1" hangingPunct="1"/>
            <a:endParaRPr lang="en-US" dirty="0"/>
          </a:p>
          <a:p>
            <a:pPr eaLnBrk="1" hangingPunct="1"/>
            <a:r>
              <a:rPr lang="en-US" dirty="0"/>
              <a:t>Gen. 1:26, 3:22, 11:7; Isa. 6:8</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There are many New Testament  passages that show all three members of the Godhead as well (Mt. 28:19; Eph. 4:4-6; Mt. 3:16-17; </a:t>
            </a:r>
            <a:r>
              <a:rPr lang="en-US" dirty="0" err="1"/>
              <a:t>Lk</a:t>
            </a:r>
            <a:r>
              <a:rPr lang="en-US" dirty="0"/>
              <a:t>. 3:21-22; Jn.1:32; Acts 10:38, 2 Cor. 13:14; 1 Jn. 5:7; 1 Pet. 1:2; Jude 20-21; 1 Cor. 12:4-6</a:t>
            </a:r>
            <a:r>
              <a:rPr lang="en-US" dirty="0" smtClean="0"/>
              <a:t>).</a:t>
            </a:r>
          </a:p>
          <a:p>
            <a:endParaRPr lang="en-US" dirty="0"/>
          </a:p>
          <a:p>
            <a:r>
              <a:rPr lang="en-US" dirty="0"/>
              <a:t>Matthew 28:19 "Go therefore and make disciples of all the nations, baptizing them in the name of </a:t>
            </a:r>
            <a:r>
              <a:rPr lang="en-US" u="sng" dirty="0"/>
              <a:t>the Father </a:t>
            </a:r>
            <a:r>
              <a:rPr lang="en-US" dirty="0"/>
              <a:t>and of </a:t>
            </a:r>
            <a:r>
              <a:rPr lang="en-US" u="sng" dirty="0"/>
              <a:t>the Son </a:t>
            </a:r>
            <a:r>
              <a:rPr lang="en-US" dirty="0"/>
              <a:t>and of the </a:t>
            </a:r>
            <a:r>
              <a:rPr lang="en-US" u="sng" dirty="0"/>
              <a:t>Holy Spirit</a:t>
            </a:r>
            <a:r>
              <a:rPr lang="en-US" dirty="0"/>
              <a:t>,</a:t>
            </a:r>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can also see some differences in the members of the Godhead in following passages: </a:t>
            </a:r>
          </a:p>
          <a:p>
            <a:pPr marL="457200" lvl="0" indent="-457200">
              <a:buFont typeface="Arial" pitchFamily="34" charset="0"/>
              <a:buChar char="•"/>
            </a:pPr>
            <a:r>
              <a:rPr lang="en-US" dirty="0"/>
              <a:t>Jesus is a mediator between humans and the Father (1 Tim. 2:5). </a:t>
            </a:r>
          </a:p>
          <a:p>
            <a:pPr marL="457200" lvl="0" indent="-457200">
              <a:buFont typeface="Arial" pitchFamily="34" charset="0"/>
              <a:buChar char="•"/>
            </a:pPr>
            <a:r>
              <a:rPr lang="en-US" dirty="0"/>
              <a:t>The Father knows, but Jesus does not (Mk. 13:32).</a:t>
            </a:r>
          </a:p>
          <a:p>
            <a:pPr marL="457200" lvl="0" indent="-457200">
              <a:buFont typeface="Arial" pitchFamily="34" charset="0"/>
              <a:buChar char="•"/>
            </a:pPr>
            <a:r>
              <a:rPr lang="en-US" dirty="0"/>
              <a:t>The Father will send the Holy Spirit and replace Jesus as a comforter (Jn. 14:26).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3992</TotalTime>
  <Words>1771</Words>
  <Application>Microsoft Office PowerPoint</Application>
  <PresentationFormat>On-screen Show (4:3)</PresentationFormat>
  <Paragraphs>80</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48</cp:revision>
  <dcterms:created xsi:type="dcterms:W3CDTF">2006-12-19T00:50:39Z</dcterms:created>
  <dcterms:modified xsi:type="dcterms:W3CDTF">2013-03-03T05:19:03Z</dcterms:modified>
</cp:coreProperties>
</file>