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74" r:id="rId25"/>
  </p:sldIdLst>
  <p:sldSz cx="9144000" cy="6858000" type="screen4x3"/>
  <p:notesSz cx="6858000" cy="9144000"/>
  <p:custDataLst>
    <p:tags r:id="rId26"/>
  </p:custDataLst>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19549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774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05381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92541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38303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30075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50190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15619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46274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76281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80428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5"/>
          <p:cNvSpPr txBox="1">
            <a:spLocks noChangeArrowheads="1"/>
          </p:cNvSpPr>
          <p:nvPr/>
        </p:nvSpPr>
        <p:spPr bwMode="auto">
          <a:xfrm>
            <a:off x="0" y="0"/>
            <a:ext cx="9144000" cy="160043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dirty="0"/>
              <a:t>THE LIFE OF CHRIST PART 1</a:t>
            </a:r>
          </a:p>
          <a:p>
            <a:pPr algn="ctr">
              <a:spcBef>
                <a:spcPct val="50000"/>
              </a:spcBef>
            </a:pPr>
            <a:r>
              <a:rPr lang="en-US" dirty="0" smtClean="0"/>
              <a:t>EVIDENCE </a:t>
            </a:r>
            <a:r>
              <a:rPr lang="en-US" dirty="0"/>
              <a:t>FOR THE WORD </a:t>
            </a:r>
            <a:r>
              <a:rPr lang="en-US" dirty="0" smtClean="0"/>
              <a:t>OF </a:t>
            </a:r>
            <a:r>
              <a:rPr lang="en-US" dirty="0"/>
              <a:t>GOD AND JESUS </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5125"/>
                                        </p:tgtEl>
                                        <p:attrNameLst>
                                          <p:attrName>style.visibility</p:attrName>
                                        </p:attrNameLst>
                                      </p:cBhvr>
                                      <p:to>
                                        <p:strVal val="visible"/>
                                      </p:to>
                                    </p:set>
                                    <p:anim calcmode="lin" valueType="num">
                                      <p:cBhvr>
                                        <p:cTn id="7" dur="1000" fill="hold"/>
                                        <p:tgtEl>
                                          <p:spTgt spid="5125"/>
                                        </p:tgtEl>
                                        <p:attrNameLst>
                                          <p:attrName>ppt_w</p:attrName>
                                        </p:attrNameLst>
                                      </p:cBhvr>
                                      <p:tavLst>
                                        <p:tav tm="0">
                                          <p:val>
                                            <p:fltVal val="0"/>
                                          </p:val>
                                        </p:tav>
                                        <p:tav tm="100000">
                                          <p:val>
                                            <p:strVal val="#ppt_w"/>
                                          </p:val>
                                        </p:tav>
                                      </p:tavLst>
                                    </p:anim>
                                    <p:anim calcmode="lin" valueType="num">
                                      <p:cBhvr>
                                        <p:cTn id="8" dur="1000" fill="hold"/>
                                        <p:tgtEl>
                                          <p:spTgt spid="5125"/>
                                        </p:tgtEl>
                                        <p:attrNameLst>
                                          <p:attrName>ppt_h</p:attrName>
                                        </p:attrNameLst>
                                      </p:cBhvr>
                                      <p:tavLst>
                                        <p:tav tm="0">
                                          <p:val>
                                            <p:fltVal val="0"/>
                                          </p:val>
                                        </p:tav>
                                        <p:tav tm="100000">
                                          <p:val>
                                            <p:strVal val="#ppt_h"/>
                                          </p:val>
                                        </p:tav>
                                      </p:tavLst>
                                    </p:anim>
                                    <p:anim calcmode="lin" valueType="num">
                                      <p:cBhvr>
                                        <p:cTn id="9" dur="1000" fill="hold"/>
                                        <p:tgtEl>
                                          <p:spTgt spid="5125"/>
                                        </p:tgtEl>
                                        <p:attrNameLst>
                                          <p:attrName>style.rotation</p:attrName>
                                        </p:attrNameLst>
                                      </p:cBhvr>
                                      <p:tavLst>
                                        <p:tav tm="0">
                                          <p:val>
                                            <p:fltVal val="90"/>
                                          </p:val>
                                        </p:tav>
                                        <p:tav tm="100000">
                                          <p:val>
                                            <p:fltVal val="0"/>
                                          </p:val>
                                        </p:tav>
                                      </p:tavLst>
                                    </p:anim>
                                    <p:animEffect transition="in" filter="fade">
                                      <p:cBhvr>
                                        <p:cTn id="10" dur="10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0" y="0"/>
            <a:ext cx="9144000" cy="585946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spcBef>
                <a:spcPct val="50000"/>
              </a:spcBef>
              <a:buFontTx/>
              <a:buAutoNum type="arabicPeriod" startAt="4"/>
            </a:pPr>
            <a:r>
              <a:rPr lang="en-US">
                <a:solidFill>
                  <a:schemeClr val="bg1"/>
                </a:solidFill>
                <a:latin typeface="Tahoma" pitchFamily="34" charset="0"/>
              </a:rPr>
              <a:t>Suetonius writing around 120 A.D.</a:t>
            </a:r>
          </a:p>
          <a:p>
            <a:pPr>
              <a:spcBef>
                <a:spcPct val="50000"/>
              </a:spcBef>
            </a:pPr>
            <a:r>
              <a:rPr lang="en-US">
                <a:solidFill>
                  <a:schemeClr val="bg1"/>
                </a:solidFill>
                <a:latin typeface="Tahoma" pitchFamily="34" charset="0"/>
              </a:rPr>
              <a:t> “As the Jews were making constant disturbances at the instigation of Chrestus, he expelled them from Rome.” </a:t>
            </a:r>
          </a:p>
          <a:p>
            <a:pPr>
              <a:spcBef>
                <a:spcPct val="50000"/>
              </a:spcBef>
            </a:pPr>
            <a:r>
              <a:rPr lang="en-US">
                <a:solidFill>
                  <a:schemeClr val="bg1"/>
                </a:solidFill>
                <a:latin typeface="Tahoma" pitchFamily="34" charset="0"/>
              </a:rPr>
              <a:t>   Acts 18:1 After these things Paul departed from Athens and went to Corinth.  2 And he found a certain Jew named Aquila, born in Pontus, who had recently come from Italy with his wife Priscilla (because Claudius had commanded all the Jews to depart from Rome); and he came to them. </a:t>
            </a:r>
          </a:p>
          <a:p>
            <a:pPr>
              <a:spcBef>
                <a:spcPct val="50000"/>
              </a:spcBef>
            </a:pPr>
            <a:endParaRPr lang="en-US">
              <a:solidFill>
                <a:schemeClr val="bg1"/>
              </a:solidFill>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nodeType="with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fade">
                                      <p:cBhvr>
                                        <p:cTn id="7" dur="800" decel="100000"/>
                                        <p:tgtEl>
                                          <p:spTgt spid="18436">
                                            <p:txEl>
                                              <p:pRg st="0" end="0"/>
                                            </p:txEl>
                                          </p:spTgt>
                                        </p:tgtEl>
                                      </p:cBhvr>
                                    </p:animEffect>
                                    <p:anim calcmode="lin" valueType="num">
                                      <p:cBhvr>
                                        <p:cTn id="8" dur="800" decel="100000" fill="hold"/>
                                        <p:tgtEl>
                                          <p:spTgt spid="18436">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8436">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8436">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8436">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8436">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18436">
                                            <p:txEl>
                                              <p:pRg st="1" end="1"/>
                                            </p:txEl>
                                          </p:spTgt>
                                        </p:tgtEl>
                                        <p:attrNameLst>
                                          <p:attrName>style.visibility</p:attrName>
                                        </p:attrNameLst>
                                      </p:cBhvr>
                                      <p:to>
                                        <p:strVal val="visible"/>
                                      </p:to>
                                    </p:set>
                                    <p:animEffect transition="in" filter="fade">
                                      <p:cBhvr>
                                        <p:cTn id="15" dur="800" decel="100000"/>
                                        <p:tgtEl>
                                          <p:spTgt spid="18436">
                                            <p:txEl>
                                              <p:pRg st="1" end="1"/>
                                            </p:txEl>
                                          </p:spTgt>
                                        </p:tgtEl>
                                      </p:cBhvr>
                                    </p:animEffect>
                                    <p:anim calcmode="lin" valueType="num">
                                      <p:cBhvr>
                                        <p:cTn id="16" dur="800" decel="100000" fill="hold"/>
                                        <p:tgtEl>
                                          <p:spTgt spid="18436">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18436">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18436">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18436">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18436">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4" presetClass="entr" presetSubtype="0" fill="hold" nodeType="clickEffect">
                                  <p:stCondLst>
                                    <p:cond delay="0"/>
                                  </p:stCondLst>
                                  <p:childTnLst>
                                    <p:set>
                                      <p:cBhvr>
                                        <p:cTn id="24" dur="1" fill="hold">
                                          <p:stCondLst>
                                            <p:cond delay="0"/>
                                          </p:stCondLst>
                                        </p:cTn>
                                        <p:tgtEl>
                                          <p:spTgt spid="18436">
                                            <p:txEl>
                                              <p:pRg st="2" end="2"/>
                                            </p:txEl>
                                          </p:spTgt>
                                        </p:tgtEl>
                                        <p:attrNameLst>
                                          <p:attrName>style.visibility</p:attrName>
                                        </p:attrNameLst>
                                      </p:cBhvr>
                                      <p:to>
                                        <p:strVal val="visible"/>
                                      </p:to>
                                    </p:set>
                                    <p:anim from="(-#ppt_w/2)" to="(#ppt_x)" calcmode="lin" valueType="num">
                                      <p:cBhvr>
                                        <p:cTn id="25" dur="600" fill="hold">
                                          <p:stCondLst>
                                            <p:cond delay="0"/>
                                          </p:stCondLst>
                                        </p:cTn>
                                        <p:tgtEl>
                                          <p:spTgt spid="18436">
                                            <p:txEl>
                                              <p:pRg st="2" end="2"/>
                                            </p:txEl>
                                          </p:spTgt>
                                        </p:tgtEl>
                                        <p:attrNameLst>
                                          <p:attrName>ppt_x</p:attrName>
                                        </p:attrNameLst>
                                      </p:cBhvr>
                                    </p:anim>
                                    <p:anim from="0" to="-1.0" calcmode="lin" valueType="num">
                                      <p:cBhvr>
                                        <p:cTn id="26" dur="200" decel="50000" autoRev="1" fill="hold">
                                          <p:stCondLst>
                                            <p:cond delay="600"/>
                                          </p:stCondLst>
                                        </p:cTn>
                                        <p:tgtEl>
                                          <p:spTgt spid="18436">
                                            <p:txEl>
                                              <p:pRg st="2" end="2"/>
                                            </p:txEl>
                                          </p:spTgt>
                                        </p:tgtEl>
                                        <p:attrNameLst>
                                          <p:attrName>xshear</p:attrName>
                                        </p:attrNameLst>
                                      </p:cBhvr>
                                    </p:anim>
                                    <p:animScale>
                                      <p:cBhvr>
                                        <p:cTn id="27" dur="200" decel="100000" autoRev="1" fill="hold">
                                          <p:stCondLst>
                                            <p:cond delay="600"/>
                                          </p:stCondLst>
                                        </p:cTn>
                                        <p:tgtEl>
                                          <p:spTgt spid="18436">
                                            <p:txEl>
                                              <p:pRg st="2" end="2"/>
                                            </p:txEl>
                                          </p:spTgt>
                                        </p:tgtEl>
                                      </p:cBhvr>
                                      <p:from x="100000" y="100000"/>
                                      <p:to x="80000" y="100000"/>
                                    </p:animScale>
                                    <p:anim by="(#ppt_h/3+#ppt_w*0.1)" calcmode="lin" valueType="num">
                                      <p:cBhvr additive="sum">
                                        <p:cTn id="28" dur="200" decel="100000" autoRev="1" fill="hold">
                                          <p:stCondLst>
                                            <p:cond delay="600"/>
                                          </p:stCondLst>
                                        </p:cTn>
                                        <p:tgtEl>
                                          <p:spTgt spid="18436">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0" y="0"/>
            <a:ext cx="9144000" cy="543083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spcBef>
                <a:spcPct val="50000"/>
              </a:spcBef>
              <a:buFontTx/>
              <a:buAutoNum type="arabicPeriod" startAt="5"/>
            </a:pPr>
            <a:r>
              <a:rPr lang="en-US">
                <a:solidFill>
                  <a:schemeClr val="bg1"/>
                </a:solidFill>
                <a:latin typeface="Tahoma" pitchFamily="34" charset="0"/>
              </a:rPr>
              <a:t> Celsus, a pagan philosopher of the 2nd century  produced the oldest extant literary attack against Christianity. His True Discourse written in  A.D. 178 was a bitter assault upon Christ. </a:t>
            </a:r>
          </a:p>
          <a:p>
            <a:pPr>
              <a:spcBef>
                <a:spcPct val="50000"/>
              </a:spcBef>
            </a:pPr>
            <a:r>
              <a:rPr lang="en-US">
                <a:solidFill>
                  <a:schemeClr val="bg1"/>
                </a:solidFill>
                <a:latin typeface="Tahoma" pitchFamily="34" charset="0"/>
              </a:rPr>
              <a:t>   “Celsus argued that Jesus was born in low circumstances, being the illegitimate son of a soldier named Panthera. As He grew, He announced Himself to be God, deceiving many. Celsus charged that Christ’s own people killed Him, and that His resurrection was a deception. But Celsus never questioned the historicity of Jesus. (Wayne Jackson)</a:t>
            </a: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41497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spcBef>
                <a:spcPct val="50000"/>
              </a:spcBef>
              <a:buFontTx/>
              <a:buAutoNum type="arabicPeriod" startAt="6"/>
            </a:pPr>
            <a:r>
              <a:rPr lang="en-US">
                <a:solidFill>
                  <a:schemeClr val="bg1"/>
                </a:solidFill>
                <a:latin typeface="Tahoma" pitchFamily="34" charset="0"/>
              </a:rPr>
              <a:t>Lucian of Samosata (c. A.D. 115-200) was called “the Voltaire of Grecian literature.” He wrote against Christianity more with patronizing contempt than volatile hostility. He said Christians worshipped the well-known “sophist” Who was crucified in Palestine because He introduced new mysteries. He never denied the existence of Jesus. (Wayne Jackson)</a:t>
            </a:r>
          </a:p>
          <a:p>
            <a:pPr>
              <a:spcBef>
                <a:spcPct val="50000"/>
              </a:spcBef>
            </a:pPr>
            <a:endParaRPr lang="en-US">
              <a:solidFill>
                <a:schemeClr val="bg1"/>
              </a:solidFill>
              <a:latin typeface="Tahoma" pitchFamily="34" charset="0"/>
            </a:endParaRP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393858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Jewish sources: </a:t>
            </a:r>
          </a:p>
          <a:p>
            <a:pPr>
              <a:spcBef>
                <a:spcPct val="50000"/>
              </a:spcBef>
            </a:pPr>
            <a:r>
              <a:rPr lang="en-US"/>
              <a:t>1. The Talmud – Composed in 250 A.D. – 500 A.D.</a:t>
            </a:r>
          </a:p>
          <a:p>
            <a:pPr>
              <a:spcBef>
                <a:spcPct val="50000"/>
              </a:spcBef>
            </a:pPr>
            <a:r>
              <a:rPr lang="en-US"/>
              <a:t>Composed of 2 parts </a:t>
            </a:r>
          </a:p>
          <a:p>
            <a:pPr>
              <a:spcBef>
                <a:spcPct val="50000"/>
              </a:spcBef>
              <a:buFontTx/>
              <a:buChar char="•"/>
            </a:pPr>
            <a:r>
              <a:rPr lang="en-US"/>
              <a:t> Mishna - a collection of oral traditions on the Law of Moses and various other topics from 200 B.C. to 135 A.D </a:t>
            </a:r>
          </a:p>
          <a:p>
            <a:pPr>
              <a:spcBef>
                <a:spcPct val="50000"/>
              </a:spcBef>
              <a:buFontTx/>
              <a:buChar char="•"/>
            </a:pPr>
            <a:r>
              <a:rPr lang="en-US"/>
              <a:t> Gemara - which is a commentary on the Mishna </a:t>
            </a: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56483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The Talmud speaks harshly of Jesus:</a:t>
            </a:r>
          </a:p>
          <a:p>
            <a:pPr>
              <a:spcBef>
                <a:spcPct val="50000"/>
              </a:spcBef>
              <a:buFontTx/>
              <a:buChar char="•"/>
            </a:pPr>
            <a:r>
              <a:rPr lang="en-US"/>
              <a:t> a transgressor in Israel who practiced magic</a:t>
            </a:r>
          </a:p>
          <a:p>
            <a:pPr>
              <a:spcBef>
                <a:spcPct val="50000"/>
              </a:spcBef>
              <a:buFontTx/>
              <a:buChar char="•"/>
            </a:pPr>
            <a:r>
              <a:rPr lang="en-US"/>
              <a:t> scorned the words of the wise</a:t>
            </a:r>
          </a:p>
          <a:p>
            <a:pPr>
              <a:spcBef>
                <a:spcPct val="50000"/>
              </a:spcBef>
              <a:buFontTx/>
              <a:buChar char="•"/>
            </a:pPr>
            <a:r>
              <a:rPr lang="en-US"/>
              <a:t> led the people astray</a:t>
            </a:r>
          </a:p>
          <a:p>
            <a:pPr>
              <a:spcBef>
                <a:spcPct val="50000"/>
              </a:spcBef>
              <a:buFontTx/>
              <a:buChar char="•"/>
            </a:pPr>
            <a:r>
              <a:rPr lang="en-US"/>
              <a:t> was born out of adultery </a:t>
            </a:r>
          </a:p>
          <a:p>
            <a:pPr>
              <a:spcBef>
                <a:spcPct val="50000"/>
              </a:spcBef>
              <a:buFontTx/>
              <a:buChar char="•"/>
            </a:pPr>
            <a:r>
              <a:rPr lang="en-US"/>
              <a:t> Claimed He said, “he had not come to destroy the law but to add to it”</a:t>
            </a:r>
          </a:p>
          <a:p>
            <a:pPr>
              <a:spcBef>
                <a:spcPct val="50000"/>
              </a:spcBef>
            </a:pPr>
            <a:r>
              <a:rPr lang="en-US"/>
              <a:t>Matthew 5:17 " Do not think that I came to destroy the Law or the Prophets. I did not come to destroy </a:t>
            </a:r>
            <a:r>
              <a:rPr lang="en-US" u="sng"/>
              <a:t>but to fulfill</a:t>
            </a: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 calcmode="lin" valueType="num">
                                      <p:cBhvr additive="base">
                                        <p:cTn id="7" dur="500" fill="hold"/>
                                        <p:tgtEl>
                                          <p:spTgt spid="225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0">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2530">
                                            <p:txEl>
                                              <p:pRg st="1" end="1"/>
                                            </p:txEl>
                                          </p:spTgt>
                                        </p:tgtEl>
                                        <p:attrNameLst>
                                          <p:attrName>style.visibility</p:attrName>
                                        </p:attrNameLst>
                                      </p:cBhvr>
                                      <p:to>
                                        <p:strVal val="visible"/>
                                      </p:to>
                                    </p:set>
                                    <p:anim calcmode="lin" valueType="num">
                                      <p:cBhvr additive="base">
                                        <p:cTn id="11" dur="500" fill="hold"/>
                                        <p:tgtEl>
                                          <p:spTgt spid="2253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2530">
                                            <p:txEl>
                                              <p:pRg st="1" end="1"/>
                                            </p:txEl>
                                          </p:spTgt>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
                            </p:stCondLst>
                            <p:childTnLst>
                              <p:par>
                                <p:cTn id="14" presetID="2" presetClass="entr" presetSubtype="4" fill="hold" nodeType="afterEffect">
                                  <p:stCondLst>
                                    <p:cond delay="1000"/>
                                  </p:stCondLst>
                                  <p:childTnLst>
                                    <p:set>
                                      <p:cBhvr>
                                        <p:cTn id="15" dur="1" fill="hold">
                                          <p:stCondLst>
                                            <p:cond delay="0"/>
                                          </p:stCondLst>
                                        </p:cTn>
                                        <p:tgtEl>
                                          <p:spTgt spid="22530">
                                            <p:txEl>
                                              <p:pRg st="2" end="2"/>
                                            </p:txEl>
                                          </p:spTgt>
                                        </p:tgtEl>
                                        <p:attrNameLst>
                                          <p:attrName>style.visibility</p:attrName>
                                        </p:attrNameLst>
                                      </p:cBhvr>
                                      <p:to>
                                        <p:strVal val="visible"/>
                                      </p:to>
                                    </p:set>
                                    <p:anim calcmode="lin" valueType="num">
                                      <p:cBhvr additive="base">
                                        <p:cTn id="16" dur="500" fill="hold"/>
                                        <p:tgtEl>
                                          <p:spTgt spid="22530">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530">
                                            <p:txEl>
                                              <p:pRg st="2" end="2"/>
                                            </p:txEl>
                                          </p:spTgt>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2000"/>
                            </p:stCondLst>
                            <p:childTnLst>
                              <p:par>
                                <p:cTn id="19" presetID="2" presetClass="entr" presetSubtype="4" fill="hold" nodeType="afterEffect">
                                  <p:stCondLst>
                                    <p:cond delay="1000"/>
                                  </p:stCondLst>
                                  <p:childTnLst>
                                    <p:set>
                                      <p:cBhvr>
                                        <p:cTn id="20" dur="1" fill="hold">
                                          <p:stCondLst>
                                            <p:cond delay="0"/>
                                          </p:stCondLst>
                                        </p:cTn>
                                        <p:tgtEl>
                                          <p:spTgt spid="22530">
                                            <p:txEl>
                                              <p:pRg st="3" end="3"/>
                                            </p:txEl>
                                          </p:spTgt>
                                        </p:tgtEl>
                                        <p:attrNameLst>
                                          <p:attrName>style.visibility</p:attrName>
                                        </p:attrNameLst>
                                      </p:cBhvr>
                                      <p:to>
                                        <p:strVal val="visible"/>
                                      </p:to>
                                    </p:set>
                                    <p:anim calcmode="lin" valueType="num">
                                      <p:cBhvr additive="base">
                                        <p:cTn id="21" dur="500" fill="hold"/>
                                        <p:tgtEl>
                                          <p:spTgt spid="22530">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2530">
                                            <p:txEl>
                                              <p:pRg st="3" end="3"/>
                                            </p:txEl>
                                          </p:spTgt>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3500"/>
                            </p:stCondLst>
                            <p:childTnLst>
                              <p:par>
                                <p:cTn id="24" presetID="2" presetClass="entr" presetSubtype="4" fill="hold" nodeType="afterEffect">
                                  <p:stCondLst>
                                    <p:cond delay="1000"/>
                                  </p:stCondLst>
                                  <p:childTnLst>
                                    <p:set>
                                      <p:cBhvr>
                                        <p:cTn id="25" dur="1" fill="hold">
                                          <p:stCondLst>
                                            <p:cond delay="0"/>
                                          </p:stCondLst>
                                        </p:cTn>
                                        <p:tgtEl>
                                          <p:spTgt spid="22530">
                                            <p:txEl>
                                              <p:pRg st="4" end="4"/>
                                            </p:txEl>
                                          </p:spTgt>
                                        </p:tgtEl>
                                        <p:attrNameLst>
                                          <p:attrName>style.visibility</p:attrName>
                                        </p:attrNameLst>
                                      </p:cBhvr>
                                      <p:to>
                                        <p:strVal val="visible"/>
                                      </p:to>
                                    </p:set>
                                    <p:anim calcmode="lin" valueType="num">
                                      <p:cBhvr additive="base">
                                        <p:cTn id="26" dur="500" fill="hold"/>
                                        <p:tgtEl>
                                          <p:spTgt spid="22530">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2530">
                                            <p:txEl>
                                              <p:pRg st="4" end="4"/>
                                            </p:txEl>
                                          </p:spTgt>
                                        </p:tgtEl>
                                        <p:attrNameLst>
                                          <p:attrName>ppt_y</p:attrName>
                                        </p:attrNameLst>
                                      </p:cBhvr>
                                      <p:tavLst>
                                        <p:tav tm="0">
                                          <p:val>
                                            <p:strVal val="1+#ppt_h/2"/>
                                          </p:val>
                                        </p:tav>
                                        <p:tav tm="100000">
                                          <p:val>
                                            <p:strVal val="#ppt_y"/>
                                          </p:val>
                                        </p:tav>
                                      </p:tavLst>
                                    </p:anim>
                                  </p:childTnLst>
                                </p:cTn>
                              </p:par>
                            </p:childTnLst>
                          </p:cTn>
                        </p:par>
                        <p:par>
                          <p:cTn id="28" fill="hold" nodeType="afterGroup">
                            <p:stCondLst>
                              <p:cond delay="5000"/>
                            </p:stCondLst>
                            <p:childTnLst>
                              <p:par>
                                <p:cTn id="29" presetID="2" presetClass="entr" presetSubtype="4" fill="hold" nodeType="afterEffect">
                                  <p:stCondLst>
                                    <p:cond delay="1000"/>
                                  </p:stCondLst>
                                  <p:childTnLst>
                                    <p:set>
                                      <p:cBhvr>
                                        <p:cTn id="30" dur="1" fill="hold">
                                          <p:stCondLst>
                                            <p:cond delay="0"/>
                                          </p:stCondLst>
                                        </p:cTn>
                                        <p:tgtEl>
                                          <p:spTgt spid="22530">
                                            <p:txEl>
                                              <p:pRg st="5" end="5"/>
                                            </p:txEl>
                                          </p:spTgt>
                                        </p:tgtEl>
                                        <p:attrNameLst>
                                          <p:attrName>style.visibility</p:attrName>
                                        </p:attrNameLst>
                                      </p:cBhvr>
                                      <p:to>
                                        <p:strVal val="visible"/>
                                      </p:to>
                                    </p:set>
                                    <p:anim calcmode="lin" valueType="num">
                                      <p:cBhvr additive="base">
                                        <p:cTn id="31" dur="500" fill="hold"/>
                                        <p:tgtEl>
                                          <p:spTgt spid="2253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30">
                                            <p:txEl>
                                              <p:pRg st="5" end="5"/>
                                            </p:txEl>
                                          </p:spTgt>
                                        </p:tgtEl>
                                        <p:attrNameLst>
                                          <p:attrName>ppt_y</p:attrName>
                                        </p:attrNameLst>
                                      </p:cBhvr>
                                      <p:tavLst>
                                        <p:tav tm="0">
                                          <p:val>
                                            <p:strVal val="1+#ppt_h/2"/>
                                          </p:val>
                                        </p:tav>
                                        <p:tav tm="100000">
                                          <p:val>
                                            <p:strVal val="#ppt_y"/>
                                          </p:val>
                                        </p:tav>
                                      </p:tavLst>
                                    </p:anim>
                                  </p:childTnLst>
                                </p:cTn>
                              </p:par>
                            </p:childTnLst>
                          </p:cTn>
                        </p:par>
                        <p:par>
                          <p:cTn id="33" fill="hold" nodeType="afterGroup">
                            <p:stCondLst>
                              <p:cond delay="6500"/>
                            </p:stCondLst>
                            <p:childTnLst>
                              <p:par>
                                <p:cTn id="34" presetID="49" presetClass="entr" presetSubtype="0" decel="100000" fill="hold" nodeType="afterEffect">
                                  <p:stCondLst>
                                    <p:cond delay="1000"/>
                                  </p:stCondLst>
                                  <p:childTnLst>
                                    <p:set>
                                      <p:cBhvr>
                                        <p:cTn id="35" dur="1" fill="hold">
                                          <p:stCondLst>
                                            <p:cond delay="0"/>
                                          </p:stCondLst>
                                        </p:cTn>
                                        <p:tgtEl>
                                          <p:spTgt spid="22530">
                                            <p:txEl>
                                              <p:pRg st="6" end="6"/>
                                            </p:txEl>
                                          </p:spTgt>
                                        </p:tgtEl>
                                        <p:attrNameLst>
                                          <p:attrName>style.visibility</p:attrName>
                                        </p:attrNameLst>
                                      </p:cBhvr>
                                      <p:to>
                                        <p:strVal val="visible"/>
                                      </p:to>
                                    </p:set>
                                    <p:anim calcmode="lin" valueType="num">
                                      <p:cBhvr>
                                        <p:cTn id="36" dur="500" fill="hold"/>
                                        <p:tgtEl>
                                          <p:spTgt spid="22530">
                                            <p:txEl>
                                              <p:pRg st="6" end="6"/>
                                            </p:txEl>
                                          </p:spTgt>
                                        </p:tgtEl>
                                        <p:attrNameLst>
                                          <p:attrName>ppt_w</p:attrName>
                                        </p:attrNameLst>
                                      </p:cBhvr>
                                      <p:tavLst>
                                        <p:tav tm="0">
                                          <p:val>
                                            <p:fltVal val="0"/>
                                          </p:val>
                                        </p:tav>
                                        <p:tav tm="100000">
                                          <p:val>
                                            <p:strVal val="#ppt_w"/>
                                          </p:val>
                                        </p:tav>
                                      </p:tavLst>
                                    </p:anim>
                                    <p:anim calcmode="lin" valueType="num">
                                      <p:cBhvr>
                                        <p:cTn id="37" dur="500" fill="hold"/>
                                        <p:tgtEl>
                                          <p:spTgt spid="22530">
                                            <p:txEl>
                                              <p:pRg st="6" end="6"/>
                                            </p:txEl>
                                          </p:spTgt>
                                        </p:tgtEl>
                                        <p:attrNameLst>
                                          <p:attrName>ppt_h</p:attrName>
                                        </p:attrNameLst>
                                      </p:cBhvr>
                                      <p:tavLst>
                                        <p:tav tm="0">
                                          <p:val>
                                            <p:fltVal val="0"/>
                                          </p:val>
                                        </p:tav>
                                        <p:tav tm="100000">
                                          <p:val>
                                            <p:strVal val="#ppt_h"/>
                                          </p:val>
                                        </p:tav>
                                      </p:tavLst>
                                    </p:anim>
                                    <p:anim calcmode="lin" valueType="num">
                                      <p:cBhvr>
                                        <p:cTn id="38" dur="500" fill="hold"/>
                                        <p:tgtEl>
                                          <p:spTgt spid="22530">
                                            <p:txEl>
                                              <p:pRg st="6" end="6"/>
                                            </p:txEl>
                                          </p:spTgt>
                                        </p:tgtEl>
                                        <p:attrNameLst>
                                          <p:attrName>style.rotation</p:attrName>
                                        </p:attrNameLst>
                                      </p:cBhvr>
                                      <p:tavLst>
                                        <p:tav tm="0">
                                          <p:val>
                                            <p:fltVal val="360"/>
                                          </p:val>
                                        </p:tav>
                                        <p:tav tm="100000">
                                          <p:val>
                                            <p:fltVal val="0"/>
                                          </p:val>
                                        </p:tav>
                                      </p:tavLst>
                                    </p:anim>
                                    <p:animEffect transition="in" filter="fade">
                                      <p:cBhvr>
                                        <p:cTn id="39" dur="500"/>
                                        <p:tgtEl>
                                          <p:spTgt spid="2253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5857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spcBef>
                <a:spcPct val="50000"/>
              </a:spcBef>
              <a:buFontTx/>
              <a:buAutoNum type="arabicPeriod" startAt="2"/>
            </a:pPr>
            <a:r>
              <a:rPr lang="en-US">
                <a:solidFill>
                  <a:schemeClr val="bg1"/>
                </a:solidFill>
                <a:latin typeface="Tahoma" pitchFamily="34" charset="0"/>
              </a:rPr>
              <a:t> Flavius Josephus (Sometime after 70 A.D.) </a:t>
            </a:r>
          </a:p>
          <a:p>
            <a:pPr>
              <a:spcBef>
                <a:spcPct val="50000"/>
              </a:spcBef>
            </a:pPr>
            <a:r>
              <a:rPr lang="en-US">
                <a:solidFill>
                  <a:schemeClr val="bg1"/>
                </a:solidFill>
                <a:latin typeface="Tahoma" pitchFamily="34" charset="0"/>
              </a:rPr>
              <a:t>    Pilate (Mat. 27:2)</a:t>
            </a:r>
            <a:br>
              <a:rPr lang="en-US">
                <a:solidFill>
                  <a:schemeClr val="bg1"/>
                </a:solidFill>
                <a:latin typeface="Tahoma" pitchFamily="34" charset="0"/>
              </a:rPr>
            </a:br>
            <a:r>
              <a:rPr lang="en-US">
                <a:solidFill>
                  <a:schemeClr val="bg1"/>
                </a:solidFill>
                <a:latin typeface="Tahoma" pitchFamily="34" charset="0"/>
              </a:rPr>
              <a:t>Quirinius of Syria (Luke 2:2)</a:t>
            </a:r>
            <a:br>
              <a:rPr lang="en-US">
                <a:solidFill>
                  <a:schemeClr val="bg1"/>
                </a:solidFill>
                <a:latin typeface="Tahoma" pitchFamily="34" charset="0"/>
              </a:rPr>
            </a:br>
            <a:r>
              <a:rPr lang="en-US">
                <a:solidFill>
                  <a:schemeClr val="bg1"/>
                </a:solidFill>
                <a:latin typeface="Tahoma" pitchFamily="34" charset="0"/>
              </a:rPr>
              <a:t>The Caesars (Mat. 22:17)</a:t>
            </a:r>
            <a:br>
              <a:rPr lang="en-US">
                <a:solidFill>
                  <a:schemeClr val="bg1"/>
                </a:solidFill>
                <a:latin typeface="Tahoma" pitchFamily="34" charset="0"/>
              </a:rPr>
            </a:br>
            <a:r>
              <a:rPr lang="en-US">
                <a:solidFill>
                  <a:schemeClr val="bg1"/>
                </a:solidFill>
                <a:latin typeface="Tahoma" pitchFamily="34" charset="0"/>
              </a:rPr>
              <a:t>The Herods, (Mat. 2:1)</a:t>
            </a:r>
            <a:br>
              <a:rPr lang="en-US">
                <a:solidFill>
                  <a:schemeClr val="bg1"/>
                </a:solidFill>
                <a:latin typeface="Tahoma" pitchFamily="34" charset="0"/>
              </a:rPr>
            </a:br>
            <a:r>
              <a:rPr lang="en-US">
                <a:solidFill>
                  <a:schemeClr val="bg1"/>
                </a:solidFill>
                <a:latin typeface="Tahoma" pitchFamily="34" charset="0"/>
              </a:rPr>
              <a:t>The Pharisees (Mat. 3:7)</a:t>
            </a:r>
            <a:br>
              <a:rPr lang="en-US">
                <a:solidFill>
                  <a:schemeClr val="bg1"/>
                </a:solidFill>
                <a:latin typeface="Tahoma" pitchFamily="34" charset="0"/>
              </a:rPr>
            </a:br>
            <a:r>
              <a:rPr lang="en-US">
                <a:solidFill>
                  <a:schemeClr val="bg1"/>
                </a:solidFill>
                <a:latin typeface="Tahoma" pitchFamily="34" charset="0"/>
              </a:rPr>
              <a:t>The Sadducees (Mat. 16:1)</a:t>
            </a:r>
            <a:br>
              <a:rPr lang="en-US">
                <a:solidFill>
                  <a:schemeClr val="bg1"/>
                </a:solidFill>
                <a:latin typeface="Tahoma" pitchFamily="34" charset="0"/>
              </a:rPr>
            </a:br>
            <a:r>
              <a:rPr lang="en-US">
                <a:solidFill>
                  <a:schemeClr val="bg1"/>
                </a:solidFill>
                <a:latin typeface="Tahoma" pitchFamily="34" charset="0"/>
              </a:rPr>
              <a:t>Annas, (Luke 3:2)</a:t>
            </a:r>
            <a:br>
              <a:rPr lang="en-US">
                <a:solidFill>
                  <a:schemeClr val="bg1"/>
                </a:solidFill>
                <a:latin typeface="Tahoma" pitchFamily="34" charset="0"/>
              </a:rPr>
            </a:br>
            <a:r>
              <a:rPr lang="en-US">
                <a:solidFill>
                  <a:schemeClr val="bg1"/>
                </a:solidFill>
                <a:latin typeface="Tahoma" pitchFamily="34" charset="0"/>
              </a:rPr>
              <a:t>Caiaphas, (Luke 3:2)</a:t>
            </a:r>
            <a:br>
              <a:rPr lang="en-US">
                <a:solidFill>
                  <a:schemeClr val="bg1"/>
                </a:solidFill>
                <a:latin typeface="Tahoma" pitchFamily="34" charset="0"/>
              </a:rPr>
            </a:br>
            <a:r>
              <a:rPr lang="en-US">
                <a:solidFill>
                  <a:schemeClr val="bg1"/>
                </a:solidFill>
                <a:latin typeface="Tahoma" pitchFamily="34" charset="0"/>
              </a:rPr>
              <a:t>Felix, (Acts 23:24)</a:t>
            </a:r>
            <a:br>
              <a:rPr lang="en-US">
                <a:solidFill>
                  <a:schemeClr val="bg1"/>
                </a:solidFill>
                <a:latin typeface="Tahoma" pitchFamily="34" charset="0"/>
              </a:rPr>
            </a:br>
            <a:r>
              <a:rPr lang="en-US">
                <a:solidFill>
                  <a:schemeClr val="bg1"/>
                </a:solidFill>
                <a:latin typeface="Tahoma" pitchFamily="34" charset="0"/>
              </a:rPr>
              <a:t>Festus, (Acts 24:27)</a:t>
            </a:r>
            <a:br>
              <a:rPr lang="en-US">
                <a:solidFill>
                  <a:schemeClr val="bg1"/>
                </a:solidFill>
                <a:latin typeface="Tahoma" pitchFamily="34" charset="0"/>
              </a:rPr>
            </a:br>
            <a:r>
              <a:rPr lang="en-US">
                <a:solidFill>
                  <a:schemeClr val="bg1"/>
                </a:solidFill>
                <a:latin typeface="Tahoma" pitchFamily="34" charset="0"/>
              </a:rPr>
              <a:t>Jesus brother James, (Gal. 1:19)</a:t>
            </a:r>
            <a:br>
              <a:rPr lang="en-US">
                <a:solidFill>
                  <a:schemeClr val="bg1"/>
                </a:solidFill>
                <a:latin typeface="Tahoma" pitchFamily="34" charset="0"/>
              </a:rPr>
            </a:br>
            <a:r>
              <a:rPr lang="en-US">
                <a:solidFill>
                  <a:schemeClr val="bg1"/>
                </a:solidFill>
                <a:latin typeface="Tahoma" pitchFamily="34" charset="0"/>
              </a:rPr>
              <a:t>John the Baptist death (Mat. 14:10)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23554">
                                            <p:txEl>
                                              <p:pRg st="0" end="0"/>
                                            </p:txEl>
                                          </p:spTgt>
                                        </p:tgtEl>
                                        <p:attrNameLst>
                                          <p:attrName>style.visibility</p:attrName>
                                        </p:attrNameLst>
                                      </p:cBhvr>
                                      <p:to>
                                        <p:strVal val="visible"/>
                                      </p:to>
                                    </p:set>
                                    <p:anim calcmode="lin" valueType="num">
                                      <p:cBhvr>
                                        <p:cTn id="7" dur="1000" fill="hold"/>
                                        <p:tgtEl>
                                          <p:spTgt spid="2355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355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355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3554">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7" presetClass="entr" presetSubtype="0" fill="hold" nodeType="clickEffect">
                                  <p:stCondLst>
                                    <p:cond delay="0"/>
                                  </p:stCondLst>
                                  <p:iterate type="lt">
                                    <p:tmPct val="50000"/>
                                  </p:iterate>
                                  <p:childTnLst>
                                    <p:set>
                                      <p:cBhvr>
                                        <p:cTn id="14" dur="1" fill="hold">
                                          <p:stCondLst>
                                            <p:cond delay="0"/>
                                          </p:stCondLst>
                                        </p:cTn>
                                        <p:tgtEl>
                                          <p:spTgt spid="23554">
                                            <p:txEl>
                                              <p:pRg st="1" end="1"/>
                                            </p:txEl>
                                          </p:spTgt>
                                        </p:tgtEl>
                                        <p:attrNameLst>
                                          <p:attrName>style.visibility</p:attrName>
                                        </p:attrNameLst>
                                      </p:cBhvr>
                                      <p:to>
                                        <p:strVal val="visible"/>
                                      </p:to>
                                    </p:set>
                                    <p:anim calcmode="discrete" valueType="clr">
                                      <p:cBhvr override="childStyle">
                                        <p:cTn id="15" dur="80"/>
                                        <p:tgtEl>
                                          <p:spTgt spid="23554">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23554">
                                            <p:txEl>
                                              <p:pRg st="1" end="1"/>
                                            </p:txEl>
                                          </p:spTgt>
                                        </p:tgtEl>
                                        <p:attrNameLst>
                                          <p:attrName>fillcolor</p:attrName>
                                        </p:attrNameLst>
                                      </p:cBhvr>
                                      <p:tavLst>
                                        <p:tav tm="0">
                                          <p:val>
                                            <p:clrVal>
                                              <a:schemeClr val="accent2"/>
                                            </p:clrVal>
                                          </p:val>
                                        </p:tav>
                                        <p:tav tm="50000">
                                          <p:val>
                                            <p:clrVal>
                                              <a:schemeClr val="hlink"/>
                                            </p:clrVal>
                                          </p:val>
                                        </p:tav>
                                      </p:tavLst>
                                    </p:anim>
                                    <p:set>
                                      <p:cBhvr>
                                        <p:cTn id="17" dur="80"/>
                                        <p:tgtEl>
                                          <p:spTgt spid="23554">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60706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”And there arose about this time Jesus, a wise man, if indeed we should call him a man; for he was a doer of marvelous deeds, a teacher of men who receive the truth with pleasure. He won over many Jews and also many Greeks. This man was the Messiah. And when Pilate had condemned him to the cross at the instigation of our own leaders, those who had loved him from the first did not cease. For he appeared to them on the third day alive again, as the holy prophets had predicted and said many other wonderful things about him. And even now the race of Christians, so named after him, has no yet died out.” (</a:t>
            </a:r>
            <a:r>
              <a:rPr lang="en-US" u="sng"/>
              <a:t>Antiquities, Book 18, Chapter 3, Section 1</a:t>
            </a:r>
            <a:r>
              <a:rPr lang="en-US"/>
              <a:t>)</a:t>
            </a: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222726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dirty="0"/>
              <a:t>“Festus was now dead, and Albinus was but upon the road; so he assembled the Sanhedrin of judges, and brought before them </a:t>
            </a:r>
            <a:r>
              <a:rPr lang="en-US" dirty="0" smtClean="0"/>
              <a:t>the brother </a:t>
            </a:r>
            <a:r>
              <a:rPr lang="en-US" dirty="0"/>
              <a:t>of Jesus, who was called Christ….” (</a:t>
            </a:r>
            <a:r>
              <a:rPr lang="en-US" u="sng" dirty="0"/>
              <a:t>Antiquities, Book 20, Chapter 9, and Section 1)</a:t>
            </a: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9144000" cy="372586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The apostolic fathers:</a:t>
            </a:r>
          </a:p>
          <a:p>
            <a:pPr>
              <a:spcBef>
                <a:spcPct val="50000"/>
              </a:spcBef>
              <a:buFontTx/>
              <a:buChar char="•"/>
            </a:pPr>
            <a:r>
              <a:rPr lang="en-US"/>
              <a:t> Writings from 90 A.D. to 160 A.D. </a:t>
            </a:r>
          </a:p>
          <a:p>
            <a:pPr>
              <a:spcBef>
                <a:spcPct val="50000"/>
              </a:spcBef>
              <a:buFontTx/>
              <a:buChar char="•"/>
            </a:pPr>
            <a:r>
              <a:rPr lang="en-US"/>
              <a:t> Almost ever verse in the NT is quoted </a:t>
            </a:r>
          </a:p>
          <a:p>
            <a:pPr>
              <a:spcBef>
                <a:spcPct val="50000"/>
              </a:spcBef>
              <a:buFontTx/>
              <a:buChar char="•"/>
            </a:pPr>
            <a:r>
              <a:rPr lang="en-US"/>
              <a:t> They were willing to die for the truth</a:t>
            </a:r>
          </a:p>
          <a:p>
            <a:pPr>
              <a:spcBef>
                <a:spcPct val="50000"/>
              </a:spcBef>
            </a:pPr>
            <a:endParaRPr lang="en-US"/>
          </a:p>
          <a:p>
            <a:pPr>
              <a:spcBef>
                <a:spcPct val="50000"/>
              </a:spcBef>
            </a:pPr>
            <a:endParaRPr lang="en-US"/>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0"/>
            <a:ext cx="9144000" cy="54340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Polycarp A.D. 69-155</a:t>
            </a:r>
          </a:p>
          <a:p>
            <a:pPr>
              <a:spcBef>
                <a:spcPct val="50000"/>
              </a:spcBef>
              <a:buFontTx/>
              <a:buChar char="•"/>
            </a:pPr>
            <a:r>
              <a:rPr lang="en-US"/>
              <a:t> Lived in the city of Smyrna in Asia Minor</a:t>
            </a:r>
          </a:p>
          <a:p>
            <a:pPr>
              <a:spcBef>
                <a:spcPct val="50000"/>
              </a:spcBef>
              <a:buFontTx/>
              <a:buChar char="•"/>
            </a:pPr>
            <a:r>
              <a:rPr lang="en-US"/>
              <a:t> Spoke passionately of Christ</a:t>
            </a:r>
          </a:p>
          <a:p>
            <a:pPr>
              <a:spcBef>
                <a:spcPct val="50000"/>
              </a:spcBef>
              <a:buFontTx/>
              <a:buChar char="•"/>
            </a:pPr>
            <a:r>
              <a:rPr lang="en-US"/>
              <a:t> Wrote against certain heretics of his day</a:t>
            </a:r>
          </a:p>
          <a:p>
            <a:pPr>
              <a:spcBef>
                <a:spcPct val="50000"/>
              </a:spcBef>
            </a:pPr>
            <a:r>
              <a:rPr lang="en-US"/>
              <a:t>Irenaeus (A.D. 130-200) said that Polycarp had a personal association with the apostle John, and with others who “had seen the Lord” (</a:t>
            </a:r>
            <a:r>
              <a:rPr lang="en-US" i="1"/>
              <a:t>Eusebius</a:t>
            </a:r>
            <a:r>
              <a:rPr lang="en-US"/>
              <a:t> V.XX). </a:t>
            </a:r>
          </a:p>
          <a:p>
            <a:pPr>
              <a:spcBef>
                <a:spcPct val="50000"/>
              </a:spcBef>
              <a:buFontTx/>
              <a:buChar char="•"/>
            </a:pPr>
            <a:r>
              <a:rPr lang="en-US"/>
              <a:t> He died a martyr, having served Jesus Christ for eighty-six years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28674">
                                            <p:txEl>
                                              <p:pRg st="0" end="0"/>
                                            </p:txEl>
                                          </p:spTgt>
                                        </p:tgtEl>
                                        <p:attrNameLst>
                                          <p:attrName>style.visibility</p:attrName>
                                        </p:attrNameLst>
                                      </p:cBhvr>
                                      <p:to>
                                        <p:strVal val="visible"/>
                                      </p:to>
                                    </p:set>
                                    <p:anim calcmode="lin" valueType="num">
                                      <p:cBhvr additive="base">
                                        <p:cTn id="7" dur="500" fill="hold"/>
                                        <p:tgtEl>
                                          <p:spTgt spid="286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8674">
                                            <p:txEl>
                                              <p:pRg st="1" end="1"/>
                                            </p:txEl>
                                          </p:spTgt>
                                        </p:tgtEl>
                                        <p:attrNameLst>
                                          <p:attrName>style.visibility</p:attrName>
                                        </p:attrNameLst>
                                      </p:cBhvr>
                                      <p:to>
                                        <p:strVal val="visible"/>
                                      </p:to>
                                    </p:set>
                                    <p:anim calcmode="lin" valueType="num">
                                      <p:cBhvr additive="base">
                                        <p:cTn id="11" dur="500" fill="hold"/>
                                        <p:tgtEl>
                                          <p:spTgt spid="2867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67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8674">
                                            <p:txEl>
                                              <p:pRg st="2" end="2"/>
                                            </p:txEl>
                                          </p:spTgt>
                                        </p:tgtEl>
                                        <p:attrNameLst>
                                          <p:attrName>style.visibility</p:attrName>
                                        </p:attrNameLst>
                                      </p:cBhvr>
                                      <p:to>
                                        <p:strVal val="visible"/>
                                      </p:to>
                                    </p:set>
                                    <p:anim calcmode="lin" valueType="num">
                                      <p:cBhvr additive="base">
                                        <p:cTn id="15" dur="500" fill="hold"/>
                                        <p:tgtEl>
                                          <p:spTgt spid="2867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67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8674">
                                            <p:txEl>
                                              <p:pRg st="3" end="3"/>
                                            </p:txEl>
                                          </p:spTgt>
                                        </p:tgtEl>
                                        <p:attrNameLst>
                                          <p:attrName>style.visibility</p:attrName>
                                        </p:attrNameLst>
                                      </p:cBhvr>
                                      <p:to>
                                        <p:strVal val="visible"/>
                                      </p:to>
                                    </p:set>
                                    <p:anim calcmode="lin" valueType="num">
                                      <p:cBhvr additive="base">
                                        <p:cTn id="19" dur="500" fill="hold"/>
                                        <p:tgtEl>
                                          <p:spTgt spid="2867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4" presetClass="entr" presetSubtype="0" fill="hold" nodeType="clickEffect">
                                  <p:stCondLst>
                                    <p:cond delay="0"/>
                                  </p:stCondLst>
                                  <p:childTnLst>
                                    <p:set>
                                      <p:cBhvr>
                                        <p:cTn id="24" dur="1" fill="hold">
                                          <p:stCondLst>
                                            <p:cond delay="0"/>
                                          </p:stCondLst>
                                        </p:cTn>
                                        <p:tgtEl>
                                          <p:spTgt spid="28674">
                                            <p:txEl>
                                              <p:pRg st="4" end="4"/>
                                            </p:txEl>
                                          </p:spTgt>
                                        </p:tgtEl>
                                        <p:attrNameLst>
                                          <p:attrName>style.visibility</p:attrName>
                                        </p:attrNameLst>
                                      </p:cBhvr>
                                      <p:to>
                                        <p:strVal val="visible"/>
                                      </p:to>
                                    </p:set>
                                    <p:anim from="(-#ppt_w/2)" to="(#ppt_x)" calcmode="lin" valueType="num">
                                      <p:cBhvr>
                                        <p:cTn id="25" dur="600" fill="hold">
                                          <p:stCondLst>
                                            <p:cond delay="0"/>
                                          </p:stCondLst>
                                        </p:cTn>
                                        <p:tgtEl>
                                          <p:spTgt spid="28674">
                                            <p:txEl>
                                              <p:pRg st="4" end="4"/>
                                            </p:txEl>
                                          </p:spTgt>
                                        </p:tgtEl>
                                        <p:attrNameLst>
                                          <p:attrName>ppt_x</p:attrName>
                                        </p:attrNameLst>
                                      </p:cBhvr>
                                    </p:anim>
                                    <p:anim from="0" to="-1.0" calcmode="lin" valueType="num">
                                      <p:cBhvr>
                                        <p:cTn id="26" dur="200" decel="50000" autoRev="1" fill="hold">
                                          <p:stCondLst>
                                            <p:cond delay="600"/>
                                          </p:stCondLst>
                                        </p:cTn>
                                        <p:tgtEl>
                                          <p:spTgt spid="28674">
                                            <p:txEl>
                                              <p:pRg st="4" end="4"/>
                                            </p:txEl>
                                          </p:spTgt>
                                        </p:tgtEl>
                                        <p:attrNameLst>
                                          <p:attrName>xshear</p:attrName>
                                        </p:attrNameLst>
                                      </p:cBhvr>
                                    </p:anim>
                                    <p:animScale>
                                      <p:cBhvr>
                                        <p:cTn id="27" dur="200" decel="100000" autoRev="1" fill="hold">
                                          <p:stCondLst>
                                            <p:cond delay="600"/>
                                          </p:stCondLst>
                                        </p:cTn>
                                        <p:tgtEl>
                                          <p:spTgt spid="28674">
                                            <p:txEl>
                                              <p:pRg st="4" end="4"/>
                                            </p:txEl>
                                          </p:spTgt>
                                        </p:tgtEl>
                                      </p:cBhvr>
                                      <p:from x="100000" y="100000"/>
                                      <p:to x="80000" y="100000"/>
                                    </p:animScale>
                                    <p:anim by="(#ppt_h/3+#ppt_w*0.1)" calcmode="lin" valueType="num">
                                      <p:cBhvr additive="sum">
                                        <p:cTn id="28" dur="200" decel="100000" autoRev="1" fill="hold">
                                          <p:stCondLst>
                                            <p:cond delay="600"/>
                                          </p:stCondLst>
                                        </p:cTn>
                                        <p:tgtEl>
                                          <p:spTgt spid="28674">
                                            <p:txEl>
                                              <p:pRg st="4" end="4"/>
                                            </p:txEl>
                                          </p:spTgt>
                                        </p:tgtEl>
                                        <p:attrNameLst>
                                          <p:attrName>ppt_x</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28674">
                                            <p:txEl>
                                              <p:pRg st="5" end="5"/>
                                            </p:txEl>
                                          </p:spTgt>
                                        </p:tgtEl>
                                        <p:attrNameLst>
                                          <p:attrName>style.visibility</p:attrName>
                                        </p:attrNameLst>
                                      </p:cBhvr>
                                      <p:to>
                                        <p:strVal val="visible"/>
                                      </p:to>
                                    </p:set>
                                    <p:anim calcmode="lin" valueType="num">
                                      <p:cBhvr additive="base">
                                        <p:cTn id="33" dur="500" fill="hold"/>
                                        <p:tgtEl>
                                          <p:spTgt spid="2867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867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6045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sz="2600"/>
              <a:t>1 Corinthians 15:12 Now if Christ is preached that He has been raised from the dead, how do some among you say that there is no resurrection of the dead?  13 But if there is no resurrection of the dead, then Christ is not risen.  14 And if Christ is not risen, then our preaching </a:t>
            </a:r>
            <a:r>
              <a:rPr lang="en-US" sz="2600" i="1"/>
              <a:t>is </a:t>
            </a:r>
            <a:r>
              <a:rPr lang="en-US" sz="2600"/>
              <a:t>empty and your faith </a:t>
            </a:r>
            <a:r>
              <a:rPr lang="en-US" sz="2600" i="1"/>
              <a:t>is </a:t>
            </a:r>
            <a:r>
              <a:rPr lang="en-US" sz="2600"/>
              <a:t>also empty.  15 Yes, and we are found false witnesses of God, because we have testified of God that He raised up Christ, whom He did not raise up -- if in fact the dead do not rise.  16 For if </a:t>
            </a:r>
            <a:r>
              <a:rPr lang="en-US" sz="2600" i="1"/>
              <a:t>the </a:t>
            </a:r>
            <a:r>
              <a:rPr lang="en-US" sz="2600"/>
              <a:t>dead do not rise, then Christ is not risen.  17 And if Christ is not risen, your faith </a:t>
            </a:r>
            <a:r>
              <a:rPr lang="en-US" sz="2600" i="1"/>
              <a:t>is </a:t>
            </a:r>
            <a:r>
              <a:rPr lang="en-US" sz="2600"/>
              <a:t>futile; you are still in your sins!  18 Then also those who have fallen asleep in Christ have perished.  19 If in this life only we have hope in Christ, we are of all men the most pitiable. </a:t>
            </a: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201453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The catacomb vaults under Rome are  filled with art work which shows the faith of those Christians in Rome. 2 – 5 A. D.</a:t>
            </a:r>
          </a:p>
          <a:p>
            <a:pPr>
              <a:spcBef>
                <a:spcPct val="50000"/>
              </a:spcBef>
            </a:pPr>
            <a:endParaRPr lang="en-US"/>
          </a:p>
        </p:txBody>
      </p:sp>
      <p:pic>
        <p:nvPicPr>
          <p:cNvPr id="29699" name="Picture 3" descr="ichth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2838" y="2095500"/>
            <a:ext cx="6916737" cy="2665413"/>
          </a:xfrm>
          <a:prstGeom prst="rect">
            <a:avLst/>
          </a:prstGeom>
          <a:noFill/>
          <a:extLst>
            <a:ext uri="{909E8E84-426E-40DD-AFC4-6F175D3DCCD1}">
              <a14:hiddenFill xmlns:a14="http://schemas.microsoft.com/office/drawing/2010/main">
                <a:solidFill>
                  <a:srgbClr val="FFFFFF"/>
                </a:solidFill>
              </a14:hiddenFill>
            </a:ext>
          </a:extLst>
        </p:spPr>
      </p:pic>
      <p:sp>
        <p:nvSpPr>
          <p:cNvPr id="29700" name="Text Box 4"/>
          <p:cNvSpPr txBox="1">
            <a:spLocks noChangeArrowheads="1"/>
          </p:cNvSpPr>
          <p:nvPr/>
        </p:nvSpPr>
        <p:spPr bwMode="auto">
          <a:xfrm>
            <a:off x="1676400" y="5029200"/>
            <a:ext cx="5791200" cy="5191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i="1"/>
              <a:t>Jesus Christ, God’s Son, Savior</a:t>
            </a: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nodeType="with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Effect transition="in" filter="fade">
                                      <p:cBhvr>
                                        <p:cTn id="7" dur="800" decel="100000"/>
                                        <p:tgtEl>
                                          <p:spTgt spid="29698">
                                            <p:txEl>
                                              <p:pRg st="0" end="0"/>
                                            </p:txEl>
                                          </p:spTgt>
                                        </p:tgtEl>
                                      </p:cBhvr>
                                    </p:animEffect>
                                    <p:anim calcmode="lin" valueType="num">
                                      <p:cBhvr>
                                        <p:cTn id="8" dur="800" decel="100000" fill="hold"/>
                                        <p:tgtEl>
                                          <p:spTgt spid="29698">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9698">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9698">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9698">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9698">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29699"/>
                                        </p:tgtEl>
                                        <p:attrNameLst>
                                          <p:attrName>style.visibility</p:attrName>
                                        </p:attrNameLst>
                                      </p:cBhvr>
                                      <p:to>
                                        <p:strVal val="visible"/>
                                      </p:to>
                                    </p:set>
                                    <p:anim calcmode="lin" valueType="num">
                                      <p:cBhvr>
                                        <p:cTn id="17" dur="2000" fill="hold"/>
                                        <p:tgtEl>
                                          <p:spTgt spid="29699"/>
                                        </p:tgtEl>
                                        <p:attrNameLst>
                                          <p:attrName>ppt_w</p:attrName>
                                        </p:attrNameLst>
                                      </p:cBhvr>
                                      <p:tavLst>
                                        <p:tav tm="0">
                                          <p:val>
                                            <p:fltVal val="0"/>
                                          </p:val>
                                        </p:tav>
                                        <p:tav tm="100000">
                                          <p:val>
                                            <p:strVal val="#ppt_w"/>
                                          </p:val>
                                        </p:tav>
                                      </p:tavLst>
                                    </p:anim>
                                    <p:anim calcmode="lin" valueType="num">
                                      <p:cBhvr>
                                        <p:cTn id="18" dur="2000" fill="hold"/>
                                        <p:tgtEl>
                                          <p:spTgt spid="29699"/>
                                        </p:tgtEl>
                                        <p:attrNameLst>
                                          <p:attrName>ppt_h</p:attrName>
                                        </p:attrNameLst>
                                      </p:cBhvr>
                                      <p:tavLst>
                                        <p:tav tm="0">
                                          <p:val>
                                            <p:fltVal val="0"/>
                                          </p:val>
                                        </p:tav>
                                        <p:tav tm="100000">
                                          <p:val>
                                            <p:strVal val="#ppt_h"/>
                                          </p:val>
                                        </p:tav>
                                      </p:tavLst>
                                    </p:anim>
                                    <p:animEffect transition="in" filter="fade">
                                      <p:cBhvr>
                                        <p:cTn id="19" dur="2000"/>
                                        <p:tgtEl>
                                          <p:spTgt spid="29699"/>
                                        </p:tgtEl>
                                      </p:cBhvr>
                                    </p:animEffect>
                                  </p:childTnLst>
                                </p:cTn>
                              </p:par>
                            </p:childTnLst>
                          </p:cTn>
                        </p:par>
                        <p:par>
                          <p:cTn id="20" fill="hold" nodeType="afterGroup">
                            <p:stCondLst>
                              <p:cond delay="2000"/>
                            </p:stCondLst>
                            <p:childTnLst>
                              <p:par>
                                <p:cTn id="21" presetID="17" presetClass="entr" presetSubtype="10" fill="hold" grpId="0" nodeType="afterEffect">
                                  <p:stCondLst>
                                    <p:cond delay="0"/>
                                  </p:stCondLst>
                                  <p:childTnLst>
                                    <p:set>
                                      <p:cBhvr>
                                        <p:cTn id="22" dur="1" fill="hold">
                                          <p:stCondLst>
                                            <p:cond delay="0"/>
                                          </p:stCondLst>
                                        </p:cTn>
                                        <p:tgtEl>
                                          <p:spTgt spid="29700"/>
                                        </p:tgtEl>
                                        <p:attrNameLst>
                                          <p:attrName>style.visibility</p:attrName>
                                        </p:attrNameLst>
                                      </p:cBhvr>
                                      <p:to>
                                        <p:strVal val="visible"/>
                                      </p:to>
                                    </p:set>
                                    <p:anim calcmode="lin" valueType="num">
                                      <p:cBhvr>
                                        <p:cTn id="23" dur="500" fill="hold"/>
                                        <p:tgtEl>
                                          <p:spTgt spid="29700"/>
                                        </p:tgtEl>
                                        <p:attrNameLst>
                                          <p:attrName>ppt_w</p:attrName>
                                        </p:attrNameLst>
                                      </p:cBhvr>
                                      <p:tavLst>
                                        <p:tav tm="0">
                                          <p:val>
                                            <p:fltVal val="0"/>
                                          </p:val>
                                        </p:tav>
                                        <p:tav tm="100000">
                                          <p:val>
                                            <p:strVal val="#ppt_w"/>
                                          </p:val>
                                        </p:tav>
                                      </p:tavLst>
                                    </p:anim>
                                    <p:anim calcmode="lin" valueType="num">
                                      <p:cBhvr>
                                        <p:cTn id="24" dur="500" fill="hold"/>
                                        <p:tgtEl>
                                          <p:spTgt spid="2970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0" y="0"/>
            <a:ext cx="9144000" cy="9461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Would millions of Christians be willing to die after the first century if Jesus was just a myth? </a:t>
            </a:r>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0" y="0"/>
            <a:ext cx="9144000" cy="6299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sz="2400"/>
              <a:t>Acts 5:34 Then one in the council stood up, a Pharisee named Gamaliel, a teacher of the law held in respect by all the people, and commanded them to put the apostles outside for a little while.  35 And he said to them: "Men of Israel, take heed to yourselves what you intend to do regarding these men.  36 "For some time ago Theudas rose up, claiming to be somebody. A number of men, about four hundred, joined him. He was slain, and all who obeyed him were scattered and came to nothing.  37 "After this man, Judas of Galilee rose up in the days of the census, and drew away many people after him. He also perished, and all who obeyed him were dispersed.  38 "And now I say to you, keep away from these men and let them alone; for </a:t>
            </a:r>
            <a:r>
              <a:rPr lang="en-US" sz="2400" u="sng"/>
              <a:t>if this plan or this work is of men, it will come to nothing;  39 "but if it is of God, you cannot overthrow it -- lest you even be found to fight against God."</a:t>
            </a:r>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0" y="0"/>
            <a:ext cx="9144000" cy="28686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The purpose of Archeology in regards to the Bible is to excavate, decipher and to critically evaluate the ancient records of the past that touch directly or indirectly upon the Bible and its message. </a:t>
            </a:r>
          </a:p>
          <a:p>
            <a:pPr>
              <a:spcBef>
                <a:spcPct val="50000"/>
              </a:spcBef>
            </a:pPr>
            <a:r>
              <a:rPr lang="en-US"/>
              <a:t>Archeology had its start in 1798 when Napoleon invaded Egypt.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Effect transition="in" filter="dissolve">
                                      <p:cBhvr>
                                        <p:cTn id="7" dur="500"/>
                                        <p:tgtEl>
                                          <p:spTgt spid="327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0" presetClass="entr" presetSubtype="0" fill="hold" nodeType="clickEffect">
                                  <p:stCondLst>
                                    <p:cond delay="0"/>
                                  </p:stCondLst>
                                  <p:childTnLst>
                                    <p:set>
                                      <p:cBhvr>
                                        <p:cTn id="11" dur="1" fill="hold">
                                          <p:stCondLst>
                                            <p:cond delay="0"/>
                                          </p:stCondLst>
                                        </p:cTn>
                                        <p:tgtEl>
                                          <p:spTgt spid="32770">
                                            <p:txEl>
                                              <p:pRg st="1" end="1"/>
                                            </p:txEl>
                                          </p:spTgt>
                                        </p:tgtEl>
                                        <p:attrNameLst>
                                          <p:attrName>style.visibility</p:attrName>
                                        </p:attrNameLst>
                                      </p:cBhvr>
                                      <p:to>
                                        <p:strVal val="visible"/>
                                      </p:to>
                                    </p:set>
                                    <p:animEffect transition="in" filter="fade">
                                      <p:cBhvr>
                                        <p:cTn id="12" dur="800" decel="100000"/>
                                        <p:tgtEl>
                                          <p:spTgt spid="32770">
                                            <p:txEl>
                                              <p:pRg st="1" end="1"/>
                                            </p:txEl>
                                          </p:spTgt>
                                        </p:tgtEl>
                                      </p:cBhvr>
                                    </p:animEffect>
                                    <p:anim calcmode="lin" valueType="num">
                                      <p:cBhvr>
                                        <p:cTn id="13" dur="800" decel="100000" fill="hold"/>
                                        <p:tgtEl>
                                          <p:spTgt spid="32770">
                                            <p:txEl>
                                              <p:pRg st="1" end="1"/>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32770">
                                            <p:txEl>
                                              <p:pRg st="1" end="1"/>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32770">
                                            <p:txEl>
                                              <p:pRg st="1" end="1"/>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32770">
                                            <p:txEl>
                                              <p:pRg st="1" end="1"/>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32770">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15875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How do we prove that Jesus existed?</a:t>
            </a:r>
          </a:p>
          <a:p>
            <a:pPr>
              <a:spcBef>
                <a:spcPct val="50000"/>
              </a:spcBef>
            </a:pPr>
            <a:r>
              <a:rPr lang="en-US"/>
              <a:t>How do we prove the reliability of the N.T. scriptures? </a:t>
            </a: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52165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dirty="0"/>
              <a:t>“When, however, we come to examine the question what we are to believe we discover that the doctrines which scripture commands are rooted and grounded upon that which was done in history. The Christian faith, as it is revealed in the Bible, </a:t>
            </a:r>
            <a:r>
              <a:rPr lang="en-US" dirty="0" smtClean="0"/>
              <a:t>is </a:t>
            </a:r>
            <a:r>
              <a:rPr lang="en-US" dirty="0"/>
              <a:t>not a mass of abstractions divorced from history. It is not eternal truths and ideals, but rather the account of something that God did for us upon this earth in history. Hence it becomes very important to us to know whether what the Bible has to say about these historical matter is correct or not. </a:t>
            </a: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607536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sz="2600"/>
              <a:t>According to the Bible our salvation depends upon the death of Jesus Christ at Calvary and upon his subsequent resurrection from the dead. Now it is quite important to know certain details about the tomb in which He was laid. Was that tomb empty upon third day? Was there an actual historical resurrection or not? Questions such as these intrude themselves into our consideration and will not be pushed aside. Is the Bible, therefore, correct in what it has to say of these historical details or not? If the historical framework in which the great redemptive acts of God took place is a framework which is not to be trusted, how do we know that we have a true and correct account of those redemptive acts themselves?” (</a:t>
            </a:r>
            <a:r>
              <a:rPr lang="en-US"/>
              <a:t>Edward J. Young)</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500538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spcBef>
                <a:spcPct val="50000"/>
              </a:spcBef>
            </a:pPr>
            <a:r>
              <a:rPr lang="en-US">
                <a:solidFill>
                  <a:schemeClr val="bg1"/>
                </a:solidFill>
                <a:latin typeface="Tahoma" pitchFamily="34" charset="0"/>
              </a:rPr>
              <a:t>Writings from early Gentiles:</a:t>
            </a:r>
          </a:p>
          <a:p>
            <a:pPr>
              <a:spcBef>
                <a:spcPct val="50000"/>
              </a:spcBef>
              <a:buFontTx/>
              <a:buAutoNum type="arabicPeriod"/>
            </a:pPr>
            <a:r>
              <a:rPr lang="en-US">
                <a:solidFill>
                  <a:schemeClr val="bg1"/>
                </a:solidFill>
                <a:latin typeface="Tahoma" pitchFamily="34" charset="0"/>
              </a:rPr>
              <a:t>Thallus writing around 52 A.D. argued that the abnormal darkness alleged to have accompanied the death of Christ was a purely natural phenomenon and coincidence (a fragment preserved by Julius Africanus).</a:t>
            </a:r>
          </a:p>
          <a:p>
            <a:pPr>
              <a:spcBef>
                <a:spcPct val="50000"/>
              </a:spcBef>
            </a:pPr>
            <a:r>
              <a:rPr lang="en-US">
                <a:solidFill>
                  <a:schemeClr val="bg1"/>
                </a:solidFill>
                <a:latin typeface="Tahoma" pitchFamily="34" charset="0"/>
              </a:rPr>
              <a:t>   Mark 15:33 Now when the sixth hour had come, there was darkness over the whole land until the ninth hour. </a:t>
            </a:r>
          </a:p>
          <a:p>
            <a:pPr>
              <a:spcBef>
                <a:spcPct val="50000"/>
              </a:spcBef>
            </a:pPr>
            <a:endParaRPr lang="en-US">
              <a:solidFill>
                <a:schemeClr val="bg1"/>
              </a:solidFill>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with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p:cTn id="7" dur="500" fill="hold"/>
                                        <p:tgtEl>
                                          <p:spTgt spid="1433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33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4338">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14338">
                                            <p:txEl>
                                              <p:pRg st="1" end="1"/>
                                            </p:txEl>
                                          </p:spTgt>
                                        </p:tgtEl>
                                        <p:attrNameLst>
                                          <p:attrName>style.visibility</p:attrName>
                                        </p:attrNameLst>
                                      </p:cBhvr>
                                      <p:to>
                                        <p:strVal val="visible"/>
                                      </p:to>
                                    </p:set>
                                    <p:anim calcmode="lin" valueType="num">
                                      <p:cBhvr>
                                        <p:cTn id="12" dur="500" fill="hold"/>
                                        <p:tgtEl>
                                          <p:spTgt spid="14338">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14338">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14338">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338">
                                            <p:txEl>
                                              <p:pRg st="2" end="2"/>
                                            </p:txEl>
                                          </p:spTgt>
                                        </p:tgtEl>
                                        <p:attrNameLst>
                                          <p:attrName>style.visibility</p:attrName>
                                        </p:attrNameLst>
                                      </p:cBhvr>
                                      <p:to>
                                        <p:strVal val="visible"/>
                                      </p:to>
                                    </p:set>
                                    <p:anim calcmode="lin" valueType="num">
                                      <p:cBhvr additive="base">
                                        <p:cTn id="19" dur="5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52181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spcBef>
                <a:spcPct val="50000"/>
              </a:spcBef>
            </a:pPr>
            <a:r>
              <a:rPr lang="en-US" dirty="0">
                <a:solidFill>
                  <a:schemeClr val="bg1"/>
                </a:solidFill>
                <a:latin typeface="Tahoma" pitchFamily="34" charset="0"/>
              </a:rPr>
              <a:t>2.Cornelius Tacitus - governor of Asia writing around 112 A.D. </a:t>
            </a:r>
          </a:p>
          <a:p>
            <a:pPr>
              <a:spcBef>
                <a:spcPct val="50000"/>
              </a:spcBef>
              <a:buFontTx/>
              <a:buChar char="•"/>
            </a:pPr>
            <a:r>
              <a:rPr lang="en-US" dirty="0">
                <a:solidFill>
                  <a:schemeClr val="bg1"/>
                </a:solidFill>
                <a:latin typeface="Tahoma" pitchFamily="34" charset="0"/>
              </a:rPr>
              <a:t>Wrote about the reign of Nero. </a:t>
            </a:r>
          </a:p>
          <a:p>
            <a:pPr>
              <a:spcBef>
                <a:spcPct val="50000"/>
              </a:spcBef>
              <a:buFontTx/>
              <a:buChar char="•"/>
            </a:pPr>
            <a:r>
              <a:rPr lang="en-US" dirty="0">
                <a:solidFill>
                  <a:schemeClr val="bg1"/>
                </a:solidFill>
                <a:latin typeface="Tahoma" pitchFamily="34" charset="0"/>
              </a:rPr>
              <a:t>Cornelius says, “ Consequently, to get rid of the report, Nero fastened the guilt and inflicted the exquisite tortures on a class hated for their abominations, called Christians by the populace. </a:t>
            </a:r>
            <a:r>
              <a:rPr lang="en-US" dirty="0" err="1">
                <a:solidFill>
                  <a:schemeClr val="bg1"/>
                </a:solidFill>
                <a:latin typeface="Tahoma" pitchFamily="34" charset="0"/>
              </a:rPr>
              <a:t>Christus</a:t>
            </a:r>
            <a:r>
              <a:rPr lang="en-US" dirty="0">
                <a:solidFill>
                  <a:schemeClr val="bg1"/>
                </a:solidFill>
                <a:latin typeface="Tahoma" pitchFamily="34" charset="0"/>
              </a:rPr>
              <a:t>, from whom the name had </a:t>
            </a:r>
            <a:r>
              <a:rPr lang="en-US" dirty="0" smtClean="0">
                <a:solidFill>
                  <a:schemeClr val="bg1"/>
                </a:solidFill>
                <a:latin typeface="Tahoma" pitchFamily="34" charset="0"/>
              </a:rPr>
              <a:t>its </a:t>
            </a:r>
            <a:r>
              <a:rPr lang="en-US" dirty="0">
                <a:solidFill>
                  <a:schemeClr val="bg1"/>
                </a:solidFill>
                <a:latin typeface="Tahoma" pitchFamily="34" charset="0"/>
              </a:rPr>
              <a:t>origin, suffered the extreme penalty during the reign of Tiberius at the hands of one of our procurators, Pontius Pilatus…”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nodeType="with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Effect transition="in" filter="fade">
                                      <p:cBhvr>
                                        <p:cTn id="7" dur="800" decel="100000"/>
                                        <p:tgtEl>
                                          <p:spTgt spid="15362">
                                            <p:txEl>
                                              <p:pRg st="0" end="0"/>
                                            </p:txEl>
                                          </p:spTgt>
                                        </p:tgtEl>
                                      </p:cBhvr>
                                    </p:animEffect>
                                    <p:anim calcmode="lin" valueType="num">
                                      <p:cBhvr>
                                        <p:cTn id="8" dur="800" decel="100000" fill="hold"/>
                                        <p:tgtEl>
                                          <p:spTgt spid="15362">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5362">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5362">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5362">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5362">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15362">
                                            <p:txEl>
                                              <p:pRg st="1" end="1"/>
                                            </p:txEl>
                                          </p:spTgt>
                                        </p:tgtEl>
                                        <p:attrNameLst>
                                          <p:attrName>style.visibility</p:attrName>
                                        </p:attrNameLst>
                                      </p:cBhvr>
                                      <p:to>
                                        <p:strVal val="visible"/>
                                      </p:to>
                                    </p:set>
                                    <p:animEffect transition="in" filter="fade">
                                      <p:cBhvr>
                                        <p:cTn id="15" dur="800" decel="100000"/>
                                        <p:tgtEl>
                                          <p:spTgt spid="15362">
                                            <p:txEl>
                                              <p:pRg st="1" end="1"/>
                                            </p:txEl>
                                          </p:spTgt>
                                        </p:tgtEl>
                                      </p:cBhvr>
                                    </p:animEffect>
                                    <p:anim calcmode="lin" valueType="num">
                                      <p:cBhvr>
                                        <p:cTn id="16" dur="800" decel="100000" fill="hold"/>
                                        <p:tgtEl>
                                          <p:spTgt spid="15362">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15362">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15362">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15362">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15362">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15362">
                                            <p:txEl>
                                              <p:pRg st="2" end="2"/>
                                            </p:txEl>
                                          </p:spTgt>
                                        </p:tgtEl>
                                        <p:attrNameLst>
                                          <p:attrName>style.visibility</p:attrName>
                                        </p:attrNameLst>
                                      </p:cBhvr>
                                      <p:to>
                                        <p:strVal val="visible"/>
                                      </p:to>
                                    </p:set>
                                    <p:animEffect transition="in" filter="dissolve">
                                      <p:cBhvr>
                                        <p:cTn id="25" dur="500"/>
                                        <p:tgtEl>
                                          <p:spTgt spid="153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393858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This shows 4 things:</a:t>
            </a:r>
          </a:p>
          <a:p>
            <a:pPr>
              <a:spcBef>
                <a:spcPct val="50000"/>
              </a:spcBef>
            </a:pPr>
            <a:r>
              <a:rPr lang="en-US"/>
              <a:t>1. Christianity was alive and well in the 1</a:t>
            </a:r>
            <a:r>
              <a:rPr lang="en-US" baseline="30000"/>
              <a:t>st</a:t>
            </a:r>
            <a:r>
              <a:rPr lang="en-US"/>
              <a:t> century</a:t>
            </a:r>
          </a:p>
          <a:p>
            <a:pPr>
              <a:spcBef>
                <a:spcPct val="50000"/>
              </a:spcBef>
            </a:pPr>
            <a:r>
              <a:rPr lang="en-US"/>
              <a:t>2. Jesus was the source of Christianity </a:t>
            </a:r>
          </a:p>
          <a:p>
            <a:pPr>
              <a:spcBef>
                <a:spcPct val="50000"/>
              </a:spcBef>
            </a:pPr>
            <a:r>
              <a:rPr lang="en-US"/>
              <a:t>3. Jesus was put to death in the reign of Tiberius 14 A.D. to 37 A.D.</a:t>
            </a:r>
          </a:p>
          <a:p>
            <a:pPr>
              <a:spcBef>
                <a:spcPct val="50000"/>
              </a:spcBef>
            </a:pPr>
            <a:r>
              <a:rPr lang="en-US"/>
              <a:t>4. Jesus was a real person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 calcmode="lin" valueType="num">
                                      <p:cBhvr additive="base">
                                        <p:cTn id="7" dur="500" fill="hold"/>
                                        <p:tgtEl>
                                          <p:spTgt spid="163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386">
                                            <p:txEl>
                                              <p:pRg st="1" end="1"/>
                                            </p:txEl>
                                          </p:spTgt>
                                        </p:tgtEl>
                                        <p:attrNameLst>
                                          <p:attrName>style.visibility</p:attrName>
                                        </p:attrNameLst>
                                      </p:cBhvr>
                                      <p:to>
                                        <p:strVal val="visible"/>
                                      </p:to>
                                    </p:set>
                                    <p:anim calcmode="lin" valueType="num">
                                      <p:cBhvr additive="base">
                                        <p:cTn id="11" dur="500" fill="hold"/>
                                        <p:tgtEl>
                                          <p:spTgt spid="1638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6386">
                                            <p:txEl>
                                              <p:pRg st="1" end="1"/>
                                            </p:txEl>
                                          </p:spTgt>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
                            </p:stCondLst>
                            <p:childTnLst>
                              <p:par>
                                <p:cTn id="14" presetID="2" presetClass="entr" presetSubtype="4" fill="hold" nodeType="afterEffect">
                                  <p:stCondLst>
                                    <p:cond delay="2000"/>
                                  </p:stCondLst>
                                  <p:childTnLst>
                                    <p:set>
                                      <p:cBhvr>
                                        <p:cTn id="15" dur="1" fill="hold">
                                          <p:stCondLst>
                                            <p:cond delay="0"/>
                                          </p:stCondLst>
                                        </p:cTn>
                                        <p:tgtEl>
                                          <p:spTgt spid="16386">
                                            <p:txEl>
                                              <p:pRg st="2" end="2"/>
                                            </p:txEl>
                                          </p:spTgt>
                                        </p:tgtEl>
                                        <p:attrNameLst>
                                          <p:attrName>style.visibility</p:attrName>
                                        </p:attrNameLst>
                                      </p:cBhvr>
                                      <p:to>
                                        <p:strVal val="visible"/>
                                      </p:to>
                                    </p:set>
                                    <p:anim calcmode="lin" valueType="num">
                                      <p:cBhvr additive="base">
                                        <p:cTn id="16" dur="500" fill="hold"/>
                                        <p:tgtEl>
                                          <p:spTgt spid="16386">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6386">
                                            <p:txEl>
                                              <p:pRg st="2" end="2"/>
                                            </p:txEl>
                                          </p:spTgt>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3000"/>
                            </p:stCondLst>
                            <p:childTnLst>
                              <p:par>
                                <p:cTn id="19" presetID="2" presetClass="entr" presetSubtype="4" fill="hold" nodeType="afterEffect">
                                  <p:stCondLst>
                                    <p:cond delay="2000"/>
                                  </p:stCondLst>
                                  <p:childTnLst>
                                    <p:set>
                                      <p:cBhvr>
                                        <p:cTn id="20" dur="1" fill="hold">
                                          <p:stCondLst>
                                            <p:cond delay="0"/>
                                          </p:stCondLst>
                                        </p:cTn>
                                        <p:tgtEl>
                                          <p:spTgt spid="16386">
                                            <p:txEl>
                                              <p:pRg st="3" end="3"/>
                                            </p:txEl>
                                          </p:spTgt>
                                        </p:tgtEl>
                                        <p:attrNameLst>
                                          <p:attrName>style.visibility</p:attrName>
                                        </p:attrNameLst>
                                      </p:cBhvr>
                                      <p:to>
                                        <p:strVal val="visible"/>
                                      </p:to>
                                    </p:set>
                                    <p:anim calcmode="lin" valueType="num">
                                      <p:cBhvr additive="base">
                                        <p:cTn id="21" dur="500" fill="hold"/>
                                        <p:tgtEl>
                                          <p:spTgt spid="16386">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386">
                                            <p:txEl>
                                              <p:pRg st="3" end="3"/>
                                            </p:txEl>
                                          </p:spTgt>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5500"/>
                            </p:stCondLst>
                            <p:childTnLst>
                              <p:par>
                                <p:cTn id="24" presetID="2" presetClass="entr" presetSubtype="4" fill="hold" nodeType="afterEffect">
                                  <p:stCondLst>
                                    <p:cond delay="2000"/>
                                  </p:stCondLst>
                                  <p:childTnLst>
                                    <p:set>
                                      <p:cBhvr>
                                        <p:cTn id="25" dur="1" fill="hold">
                                          <p:stCondLst>
                                            <p:cond delay="0"/>
                                          </p:stCondLst>
                                        </p:cTn>
                                        <p:tgtEl>
                                          <p:spTgt spid="16386">
                                            <p:txEl>
                                              <p:pRg st="4" end="4"/>
                                            </p:txEl>
                                          </p:spTgt>
                                        </p:tgtEl>
                                        <p:attrNameLst>
                                          <p:attrName>style.visibility</p:attrName>
                                        </p:attrNameLst>
                                      </p:cBhvr>
                                      <p:to>
                                        <p:strVal val="visible"/>
                                      </p:to>
                                    </p:set>
                                    <p:anim calcmode="lin" valueType="num">
                                      <p:cBhvr additive="base">
                                        <p:cTn id="26" dur="500" fill="hold"/>
                                        <p:tgtEl>
                                          <p:spTgt spid="16386">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638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350996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spcBef>
                <a:spcPct val="50000"/>
              </a:spcBef>
              <a:buFontTx/>
              <a:buAutoNum type="arabicPeriod" startAt="3"/>
            </a:pPr>
            <a:r>
              <a:rPr lang="en-US" dirty="0">
                <a:solidFill>
                  <a:schemeClr val="bg1"/>
                </a:solidFill>
                <a:latin typeface="Tahoma" pitchFamily="34" charset="0"/>
              </a:rPr>
              <a:t>Pliny the younger writing around  112 A.D. </a:t>
            </a:r>
          </a:p>
          <a:p>
            <a:pPr>
              <a:spcBef>
                <a:spcPct val="50000"/>
              </a:spcBef>
            </a:pPr>
            <a:r>
              <a:rPr lang="en-US" dirty="0">
                <a:solidFill>
                  <a:schemeClr val="bg1"/>
                </a:solidFill>
                <a:latin typeface="Tahoma" pitchFamily="34" charset="0"/>
              </a:rPr>
              <a:t>  “They were in the habit of meeting on a certain fixed day before it was light when </a:t>
            </a:r>
            <a:r>
              <a:rPr lang="en-US" dirty="0" smtClean="0">
                <a:solidFill>
                  <a:schemeClr val="bg1"/>
                </a:solidFill>
                <a:latin typeface="Tahoma" pitchFamily="34" charset="0"/>
              </a:rPr>
              <a:t>they </a:t>
            </a:r>
            <a:r>
              <a:rPr lang="en-US" dirty="0">
                <a:solidFill>
                  <a:schemeClr val="bg1"/>
                </a:solidFill>
                <a:latin typeface="Tahoma" pitchFamily="34" charset="0"/>
              </a:rPr>
              <a:t>sang an anthem to Christ as God, and bound themselves by a solemn oath not to commit any wicked deeds.”</a:t>
            </a:r>
          </a:p>
          <a:p>
            <a:pPr>
              <a:spcBef>
                <a:spcPct val="50000"/>
              </a:spcBef>
            </a:pPr>
            <a:endParaRPr lang="en-US" dirty="0">
              <a:solidFill>
                <a:schemeClr val="bg1"/>
              </a:solidFill>
              <a:latin typeface="Tahoma" pitchFamily="34" charset="0"/>
            </a:endParaRPr>
          </a:p>
        </p:txBody>
      </p:sp>
    </p:spTree>
  </p:cSld>
  <p:clrMapOvr>
    <a:masterClrMapping/>
  </p:clrMapOvr>
  <p:transition>
    <p:random/>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VIOUS_ACTIVE_SLIDE" val="274"/>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1254</TotalTime>
  <Words>1633</Words>
  <Application>Microsoft Office PowerPoint</Application>
  <PresentationFormat>On-screen Show (4:3)</PresentationFormat>
  <Paragraphs>58</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20</cp:revision>
  <dcterms:created xsi:type="dcterms:W3CDTF">2006-07-29T06:21:10Z</dcterms:created>
  <dcterms:modified xsi:type="dcterms:W3CDTF">2013-02-07T08:43:47Z</dcterms:modified>
</cp:coreProperties>
</file>