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337" r:id="rId3"/>
    <p:sldId id="338" r:id="rId4"/>
    <p:sldId id="339" r:id="rId5"/>
    <p:sldId id="340" r:id="rId6"/>
    <p:sldId id="341" r:id="rId7"/>
    <p:sldId id="342" r:id="rId8"/>
    <p:sldId id="343" r:id="rId9"/>
    <p:sldId id="344" r:id="rId10"/>
    <p:sldId id="345" r:id="rId11"/>
    <p:sldId id="346" r:id="rId12"/>
    <p:sldId id="347" r:id="rId13"/>
    <p:sldId id="348" r:id="rId14"/>
    <p:sldId id="349" r:id="rId15"/>
    <p:sldId id="350" r:id="rId16"/>
    <p:sldId id="351" r:id="rId17"/>
    <p:sldId id="352" r:id="rId18"/>
    <p:sldId id="353" r:id="rId19"/>
    <p:sldId id="354" r:id="rId20"/>
    <p:sldId id="355" r:id="rId21"/>
    <p:sldId id="356" r:id="rId22"/>
    <p:sldId id="357" r:id="rId23"/>
    <p:sldId id="365" r:id="rId24"/>
    <p:sldId id="367" r:id="rId25"/>
    <p:sldId id="368" r:id="rId26"/>
    <p:sldId id="369" r:id="rId27"/>
    <p:sldId id="370" r:id="rId28"/>
    <p:sldId id="371" r:id="rId29"/>
    <p:sldId id="372" r:id="rId30"/>
    <p:sldId id="373" r:id="rId31"/>
    <p:sldId id="374" r:id="rId32"/>
    <p:sldId id="375" r:id="rId33"/>
    <p:sldId id="376" r:id="rId34"/>
    <p:sldId id="377" r:id="rId35"/>
    <p:sldId id="378" r:id="rId36"/>
    <p:sldId id="379" r:id="rId37"/>
    <p:sldId id="380" r:id="rId38"/>
    <p:sldId id="358" r:id="rId39"/>
    <p:sldId id="359" r:id="rId40"/>
    <p:sldId id="360" r:id="rId41"/>
    <p:sldId id="361" r:id="rId42"/>
    <p:sldId id="381" r:id="rId43"/>
    <p:sldId id="382" r:id="rId44"/>
    <p:sldId id="362" r:id="rId45"/>
    <p:sldId id="363" r:id="rId46"/>
    <p:sldId id="364" r:id="rId47"/>
  </p:sldIdLst>
  <p:sldSz cx="9144000" cy="6858000" type="screen4x3"/>
  <p:notesSz cx="6858000" cy="9144000"/>
  <p:defaultTextStyle>
    <a:defPPr>
      <a:defRPr lang="en-US"/>
    </a:defPPr>
    <a:lvl1pPr algn="l" rtl="0" fontAlgn="base">
      <a:spcBef>
        <a:spcPct val="0"/>
      </a:spcBef>
      <a:spcAft>
        <a:spcPct val="0"/>
      </a:spcAft>
      <a:defRPr sz="2800" b="1" kern="1200">
        <a:solidFill>
          <a:schemeClr val="bg1"/>
        </a:solidFill>
        <a:latin typeface="Tahoma" pitchFamily="34" charset="0"/>
        <a:ea typeface="+mn-ea"/>
        <a:cs typeface="Arial" charset="0"/>
      </a:defRPr>
    </a:lvl1pPr>
    <a:lvl2pPr marL="457200" algn="l" rtl="0" fontAlgn="base">
      <a:spcBef>
        <a:spcPct val="0"/>
      </a:spcBef>
      <a:spcAft>
        <a:spcPct val="0"/>
      </a:spcAft>
      <a:defRPr sz="2800" b="1" kern="1200">
        <a:solidFill>
          <a:schemeClr val="bg1"/>
        </a:solidFill>
        <a:latin typeface="Tahoma" pitchFamily="34" charset="0"/>
        <a:ea typeface="+mn-ea"/>
        <a:cs typeface="Arial" charset="0"/>
      </a:defRPr>
    </a:lvl2pPr>
    <a:lvl3pPr marL="914400" algn="l" rtl="0" fontAlgn="base">
      <a:spcBef>
        <a:spcPct val="0"/>
      </a:spcBef>
      <a:spcAft>
        <a:spcPct val="0"/>
      </a:spcAft>
      <a:defRPr sz="2800" b="1" kern="1200">
        <a:solidFill>
          <a:schemeClr val="bg1"/>
        </a:solidFill>
        <a:latin typeface="Tahoma" pitchFamily="34" charset="0"/>
        <a:ea typeface="+mn-ea"/>
        <a:cs typeface="Arial" charset="0"/>
      </a:defRPr>
    </a:lvl3pPr>
    <a:lvl4pPr marL="1371600" algn="l" rtl="0" fontAlgn="base">
      <a:spcBef>
        <a:spcPct val="0"/>
      </a:spcBef>
      <a:spcAft>
        <a:spcPct val="0"/>
      </a:spcAft>
      <a:defRPr sz="2800" b="1" kern="1200">
        <a:solidFill>
          <a:schemeClr val="bg1"/>
        </a:solidFill>
        <a:latin typeface="Tahoma" pitchFamily="34" charset="0"/>
        <a:ea typeface="+mn-ea"/>
        <a:cs typeface="Arial" charset="0"/>
      </a:defRPr>
    </a:lvl4pPr>
    <a:lvl5pPr marL="1828800" algn="l" rtl="0" fontAlgn="base">
      <a:spcBef>
        <a:spcPct val="0"/>
      </a:spcBef>
      <a:spcAft>
        <a:spcPct val="0"/>
      </a:spcAft>
      <a:defRPr sz="2800" b="1" kern="1200">
        <a:solidFill>
          <a:schemeClr val="bg1"/>
        </a:solidFill>
        <a:latin typeface="Tahoma" pitchFamily="34" charset="0"/>
        <a:ea typeface="+mn-ea"/>
        <a:cs typeface="Arial" charset="0"/>
      </a:defRPr>
    </a:lvl5pPr>
    <a:lvl6pPr marL="2286000" algn="l" defTabSz="914400" rtl="0" eaLnBrk="1" latinLnBrk="0" hangingPunct="1">
      <a:defRPr sz="2800" b="1" kern="1200">
        <a:solidFill>
          <a:schemeClr val="bg1"/>
        </a:solidFill>
        <a:latin typeface="Tahoma" pitchFamily="34" charset="0"/>
        <a:ea typeface="+mn-ea"/>
        <a:cs typeface="Arial" charset="0"/>
      </a:defRPr>
    </a:lvl6pPr>
    <a:lvl7pPr marL="2743200" algn="l" defTabSz="914400" rtl="0" eaLnBrk="1" latinLnBrk="0" hangingPunct="1">
      <a:defRPr sz="2800" b="1" kern="1200">
        <a:solidFill>
          <a:schemeClr val="bg1"/>
        </a:solidFill>
        <a:latin typeface="Tahoma" pitchFamily="34" charset="0"/>
        <a:ea typeface="+mn-ea"/>
        <a:cs typeface="Arial" charset="0"/>
      </a:defRPr>
    </a:lvl7pPr>
    <a:lvl8pPr marL="3200400" algn="l" defTabSz="914400" rtl="0" eaLnBrk="1" latinLnBrk="0" hangingPunct="1">
      <a:defRPr sz="2800" b="1" kern="1200">
        <a:solidFill>
          <a:schemeClr val="bg1"/>
        </a:solidFill>
        <a:latin typeface="Tahoma" pitchFamily="34" charset="0"/>
        <a:ea typeface="+mn-ea"/>
        <a:cs typeface="Arial" charset="0"/>
      </a:defRPr>
    </a:lvl8pPr>
    <a:lvl9pPr marL="3657600" algn="l" defTabSz="914400" rtl="0" eaLnBrk="1" latinLnBrk="0" hangingPunct="1">
      <a:defRPr sz="2800" b="1" kern="1200">
        <a:solidFill>
          <a:schemeClr val="bg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51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8244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6590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01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0340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57778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641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7877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909710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5343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95079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83894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l="-11000" r="-11000"/>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2pPr>
      <a:lvl3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3pPr>
      <a:lvl4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4pPr>
      <a:lvl5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5pPr>
      <a:lvl6pPr marL="4572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6pPr>
      <a:lvl7pPr marL="9144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7pPr>
      <a:lvl8pPr marL="13716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8pPr>
      <a:lvl9pPr marL="18288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ext Box 3"/>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algn="ctr"/>
            <a:r>
              <a:rPr lang="en-US" dirty="0"/>
              <a:t>THE ART OF </a:t>
            </a:r>
            <a:r>
              <a:rPr lang="en-US" dirty="0" smtClean="0"/>
              <a:t>LISTENING</a:t>
            </a:r>
            <a:endParaRPr lang="en-US" dirty="0"/>
          </a:p>
          <a:p>
            <a:pPr algn="ctr"/>
            <a:r>
              <a:rPr lang="en-US" dirty="0"/>
              <a:t>Part 1</a:t>
            </a:r>
            <a:br>
              <a:rPr lang="en-US" dirty="0"/>
            </a:br>
            <a:endParaRPr lang="en-US" dirty="0"/>
          </a:p>
        </p:txBody>
      </p:sp>
      <p:pic>
        <p:nvPicPr>
          <p:cNvPr id="1028" name="Picture 4" descr="http://api.ning.com/files/Wlo-eSLVmJl9lXLqTg1ThCNs7llZKd5OM2umoDeFQeMOXRzmo*nUTZIzlXeu9ou4c29FFUa8*QX0cpcE8yIAq0-HSRS5L7Kj/list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3087" y="1066800"/>
            <a:ext cx="5457825" cy="56744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The third level is empathetic listening.</a:t>
            </a:r>
          </a:p>
        </p:txBody>
      </p:sp>
    </p:spTree>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0"/>
            <a:ext cx="9144000" cy="6924973"/>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eaLnBrk="1" hangingPunct="1"/>
            <a:r>
              <a:rPr lang="en-US" dirty="0" smtClean="0"/>
              <a:t>The </a:t>
            </a:r>
            <a:r>
              <a:rPr lang="en-US" dirty="0"/>
              <a:t>dull of </a:t>
            </a:r>
            <a:r>
              <a:rPr lang="en-US" dirty="0" smtClean="0"/>
              <a:t>hearing</a:t>
            </a:r>
          </a:p>
          <a:p>
            <a:pPr eaLnBrk="1" hangingPunct="1"/>
            <a:endParaRPr lang="en-US" dirty="0" smtClean="0"/>
          </a:p>
          <a:p>
            <a:pPr eaLnBrk="1" hangingPunct="1"/>
            <a:r>
              <a:rPr lang="en-US" sz="2400" dirty="0"/>
              <a:t>Hebrews 5:8 though He was a Son, </a:t>
            </a:r>
            <a:r>
              <a:rPr lang="en-US" sz="2400" i="1" dirty="0"/>
              <a:t>yet </a:t>
            </a:r>
            <a:r>
              <a:rPr lang="en-US" sz="2400" dirty="0"/>
              <a:t>He learned obedience by the things which He suffered.  </a:t>
            </a:r>
            <a:r>
              <a:rPr lang="en-US" sz="2400" baseline="30000" dirty="0"/>
              <a:t>9</a:t>
            </a:r>
            <a:r>
              <a:rPr lang="en-US" sz="2400" dirty="0"/>
              <a:t> And having been perfected, He became the author of eternal salvation to all who obey Him,  </a:t>
            </a:r>
            <a:r>
              <a:rPr lang="en-US" sz="2400" baseline="30000" dirty="0"/>
              <a:t>10</a:t>
            </a:r>
            <a:r>
              <a:rPr lang="en-US" sz="2400" dirty="0"/>
              <a:t> called by God as High Priest "according to the order of Melchizedek,"  </a:t>
            </a:r>
            <a:r>
              <a:rPr lang="en-US" sz="2400" baseline="30000" dirty="0"/>
              <a:t>11</a:t>
            </a:r>
            <a:r>
              <a:rPr lang="en-US" sz="2400" dirty="0"/>
              <a:t> of whom we have much to say, and hard to explain, since you have become dull of hearing.  </a:t>
            </a:r>
            <a:r>
              <a:rPr lang="en-US" sz="2400" baseline="30000" dirty="0"/>
              <a:t>12</a:t>
            </a:r>
            <a:r>
              <a:rPr lang="en-US" sz="2400" dirty="0"/>
              <a:t> For though by this time you ought to be teachers, you need </a:t>
            </a:r>
            <a:r>
              <a:rPr lang="en-US" sz="2400" i="1" dirty="0"/>
              <a:t>someone </a:t>
            </a:r>
            <a:r>
              <a:rPr lang="en-US" sz="2400" dirty="0"/>
              <a:t>to teach you again the first principles of the oracles of God; and you have come to need milk and not solid food.  </a:t>
            </a:r>
            <a:r>
              <a:rPr lang="en-US" sz="2400" baseline="30000" dirty="0"/>
              <a:t>13</a:t>
            </a:r>
            <a:r>
              <a:rPr lang="en-US" sz="2400" dirty="0"/>
              <a:t> For everyone who partakes </a:t>
            </a:r>
            <a:r>
              <a:rPr lang="en-US" sz="2400" i="1" dirty="0"/>
              <a:t>only </a:t>
            </a:r>
            <a:r>
              <a:rPr lang="en-US" sz="2400" dirty="0"/>
              <a:t>of milk </a:t>
            </a:r>
            <a:r>
              <a:rPr lang="en-US" sz="2400" i="1" dirty="0"/>
              <a:t>is </a:t>
            </a:r>
            <a:r>
              <a:rPr lang="en-US" sz="2400" dirty="0"/>
              <a:t>unskilled in the word of righteousness, for he is a babe.  </a:t>
            </a:r>
            <a:r>
              <a:rPr lang="en-US" sz="2400" baseline="30000" dirty="0"/>
              <a:t>14</a:t>
            </a:r>
            <a:r>
              <a:rPr lang="en-US" sz="2400" dirty="0"/>
              <a:t> But solid food belongs to those who are of full age, </a:t>
            </a:r>
            <a:r>
              <a:rPr lang="en-US" sz="2400" i="1" dirty="0"/>
              <a:t>that is, </a:t>
            </a:r>
            <a:r>
              <a:rPr lang="en-US" sz="2400" dirty="0"/>
              <a:t>those who by reason of use have their senses exercised to discern both good and evil.</a:t>
            </a:r>
          </a:p>
          <a:p>
            <a:pPr eaLnBrk="1" hangingPunct="1"/>
            <a:endParaRPr lang="en-US" dirty="0"/>
          </a:p>
        </p:txBody>
      </p:sp>
    </p:spTree>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0" y="0"/>
            <a:ext cx="9144000" cy="526297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13:13 "Therefore I speak to them in parables, because seeing they do not see, and hearing they do not hear, nor do they understand.  </a:t>
            </a:r>
            <a:r>
              <a:rPr lang="en-US" baseline="30000" dirty="0"/>
              <a:t>14</a:t>
            </a:r>
            <a:r>
              <a:rPr lang="en-US" dirty="0"/>
              <a:t> "And in them the prophecy of Isaiah is fulfilled, which says: 'Hearing you will hear and shall not understand, And seeing you will see and not perceive;  </a:t>
            </a:r>
            <a:r>
              <a:rPr lang="en-US" baseline="30000" dirty="0"/>
              <a:t>15</a:t>
            </a:r>
            <a:r>
              <a:rPr lang="en-US" dirty="0"/>
              <a:t> For the hearts of this people have grown dull. Their ears are hard of hearing, And their eyes they have closed, Lest they should see with </a:t>
            </a:r>
            <a:r>
              <a:rPr lang="en-US" i="1" dirty="0"/>
              <a:t>their </a:t>
            </a:r>
            <a:r>
              <a:rPr lang="en-US" dirty="0"/>
              <a:t>eyes and hear with </a:t>
            </a:r>
            <a:r>
              <a:rPr lang="en-US" i="1" dirty="0"/>
              <a:t>their </a:t>
            </a:r>
            <a:r>
              <a:rPr lang="en-US" dirty="0"/>
              <a:t>ears, Lest they should understand with </a:t>
            </a:r>
            <a:r>
              <a:rPr lang="en-US" i="1" dirty="0"/>
              <a:t>their </a:t>
            </a:r>
            <a:r>
              <a:rPr lang="en-US" dirty="0"/>
              <a:t>hearts and turn, So that I should heal them.'</a:t>
            </a:r>
          </a:p>
        </p:txBody>
      </p:sp>
    </p:spTree>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0" y="0"/>
            <a:ext cx="9144000" cy="267765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smtClean="0"/>
              <a:t>Matthew </a:t>
            </a:r>
            <a:r>
              <a:rPr lang="en-US" dirty="0"/>
              <a:t>13:16"But blessed </a:t>
            </a:r>
            <a:r>
              <a:rPr lang="en-US" i="1" dirty="0"/>
              <a:t>are </a:t>
            </a:r>
            <a:r>
              <a:rPr lang="en-US" dirty="0"/>
              <a:t>your eyes for they see, and your ears for they hear;  </a:t>
            </a:r>
            <a:r>
              <a:rPr lang="en-US" baseline="30000" dirty="0"/>
              <a:t>17</a:t>
            </a:r>
            <a:r>
              <a:rPr lang="en-US" dirty="0"/>
              <a:t> "for assuredly, I say to you that many prophets and righteous </a:t>
            </a:r>
            <a:r>
              <a:rPr lang="en-US" i="1" dirty="0"/>
              <a:t>men </a:t>
            </a:r>
            <a:r>
              <a:rPr lang="en-US" dirty="0"/>
              <a:t>desired to see what you see, and did not see </a:t>
            </a:r>
            <a:r>
              <a:rPr lang="en-US" i="1" dirty="0"/>
              <a:t>it, </a:t>
            </a:r>
            <a:r>
              <a:rPr lang="en-US" dirty="0"/>
              <a:t>and to hear what you hear, and did not hear </a:t>
            </a:r>
            <a:r>
              <a:rPr lang="en-US" i="1" dirty="0"/>
              <a:t>it.</a:t>
            </a:r>
            <a:endParaRPr lang="en-US" dirty="0"/>
          </a:p>
        </p:txBody>
      </p:sp>
    </p:spTree>
  </p:cSld>
  <p:clrMapOvr>
    <a:masterClrMapping/>
  </p:clrMapOvr>
  <p:transition spd="slow">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0" y="0"/>
            <a:ext cx="9144000" cy="3970318"/>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eaLnBrk="1" hangingPunct="1"/>
            <a:r>
              <a:rPr lang="en-US" dirty="0" smtClean="0"/>
              <a:t>Itching ears</a:t>
            </a:r>
            <a:endParaRPr lang="en-US" dirty="0"/>
          </a:p>
          <a:p>
            <a:pPr eaLnBrk="1" hangingPunct="1"/>
            <a:endParaRPr lang="en-US" dirty="0" smtClean="0"/>
          </a:p>
          <a:p>
            <a:pPr eaLnBrk="1" hangingPunct="1"/>
            <a:r>
              <a:rPr lang="en-US" dirty="0"/>
              <a:t>2 Timothy 4:3 For the time will come when they will not endure sound doctrine, but according to their own desires, </a:t>
            </a:r>
            <a:r>
              <a:rPr lang="en-US" i="1" dirty="0"/>
              <a:t>because </a:t>
            </a:r>
            <a:r>
              <a:rPr lang="en-US" dirty="0"/>
              <a:t>they have itching ears, they will heap up for themselves teachers;  </a:t>
            </a:r>
            <a:r>
              <a:rPr lang="en-US" baseline="30000" dirty="0"/>
              <a:t>4</a:t>
            </a:r>
            <a:r>
              <a:rPr lang="en-US" dirty="0"/>
              <a:t> and they will turn </a:t>
            </a:r>
            <a:r>
              <a:rPr lang="en-US" i="1" dirty="0"/>
              <a:t>their </a:t>
            </a:r>
            <a:r>
              <a:rPr lang="en-US" dirty="0"/>
              <a:t>ears away from the truth, and be turned aside to fables.</a:t>
            </a:r>
          </a:p>
          <a:p>
            <a:pPr eaLnBrk="1" hangingPunct="1"/>
            <a:endParaRPr lang="en-US" dirty="0"/>
          </a:p>
        </p:txBody>
      </p:sp>
    </p:spTree>
  </p:cSld>
  <p:clrMapOvr>
    <a:masterClrMapping/>
  </p:clrMapOvr>
  <p:transition spd="slow">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0" y="0"/>
            <a:ext cx="9144000" cy="483209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Isaiah 30:8 Now go, write it before them on a tablet, And note it on a scroll, That it may be for time to come, Forever and ever:  </a:t>
            </a:r>
            <a:r>
              <a:rPr lang="en-US" baseline="30000" dirty="0"/>
              <a:t>9</a:t>
            </a:r>
            <a:r>
              <a:rPr lang="en-US" dirty="0"/>
              <a:t> That this </a:t>
            </a:r>
            <a:r>
              <a:rPr lang="en-US" i="1" dirty="0"/>
              <a:t>is </a:t>
            </a:r>
            <a:r>
              <a:rPr lang="en-US" dirty="0"/>
              <a:t>a rebellious people, Lying children, Children </a:t>
            </a:r>
            <a:r>
              <a:rPr lang="en-US" i="1" dirty="0"/>
              <a:t>who </a:t>
            </a:r>
            <a:r>
              <a:rPr lang="en-US" dirty="0"/>
              <a:t>will not hear the law of the LORD;  </a:t>
            </a:r>
            <a:r>
              <a:rPr lang="en-US" baseline="30000" dirty="0"/>
              <a:t>10</a:t>
            </a:r>
            <a:r>
              <a:rPr lang="en-US" dirty="0"/>
              <a:t> Who say to the seers, "Do not see," And to the prophets, "Do not prophesy to us right things; Speak to us smooth things, prophesy deceits.  </a:t>
            </a:r>
            <a:r>
              <a:rPr lang="en-US" baseline="30000" dirty="0"/>
              <a:t>11</a:t>
            </a:r>
            <a:r>
              <a:rPr lang="en-US" dirty="0"/>
              <a:t> Get out of the way, Turn aside from the path, Cause the Holy One of Israel To cease from before us."</a:t>
            </a:r>
          </a:p>
          <a:p>
            <a:r>
              <a:rPr lang="en-US" dirty="0"/>
              <a:t> </a:t>
            </a:r>
          </a:p>
        </p:txBody>
      </p:sp>
    </p:spTree>
  </p:cSld>
  <p:clrMapOvr>
    <a:masterClrMapping/>
  </p:clrMapOvr>
  <p:transition spd="slow">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0" y="0"/>
            <a:ext cx="9144000" cy="618630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eaLnBrk="1" hangingPunct="1"/>
            <a:r>
              <a:rPr lang="en-US" dirty="0" smtClean="0"/>
              <a:t>Those </a:t>
            </a:r>
            <a:r>
              <a:rPr lang="en-US" dirty="0"/>
              <a:t>who listen with a noble and good </a:t>
            </a:r>
            <a:r>
              <a:rPr lang="en-US" dirty="0" smtClean="0"/>
              <a:t>heart</a:t>
            </a:r>
          </a:p>
          <a:p>
            <a:pPr eaLnBrk="1" hangingPunct="1"/>
            <a:endParaRPr lang="en-US" dirty="0" smtClean="0"/>
          </a:p>
          <a:p>
            <a:pPr eaLnBrk="1" hangingPunct="1"/>
            <a:r>
              <a:rPr lang="en-US" sz="2400" dirty="0"/>
              <a:t>Luke 8:11 " Now the parable is this: The seed is the word of God.  </a:t>
            </a:r>
            <a:r>
              <a:rPr lang="en-US" sz="2400" baseline="30000" dirty="0"/>
              <a:t>12</a:t>
            </a:r>
            <a:r>
              <a:rPr lang="en-US" sz="2400" dirty="0"/>
              <a:t> "Those by the wayside are the ones who hear; then the devil comes and takes away the word out of their hearts, lest they should believe and be saved.  </a:t>
            </a:r>
            <a:r>
              <a:rPr lang="en-US" sz="2400" baseline="30000" dirty="0"/>
              <a:t>13</a:t>
            </a:r>
            <a:r>
              <a:rPr lang="en-US" sz="2400" dirty="0"/>
              <a:t> "But the ones on the rock </a:t>
            </a:r>
            <a:r>
              <a:rPr lang="en-US" sz="2400" i="1" dirty="0"/>
              <a:t>are those </a:t>
            </a:r>
            <a:r>
              <a:rPr lang="en-US" sz="2400" dirty="0"/>
              <a:t>who, when they hear, receive the word with joy; and these have no root, who believe for a while and in time of temptation fall away.  </a:t>
            </a:r>
            <a:r>
              <a:rPr lang="en-US" sz="2400" baseline="30000" dirty="0"/>
              <a:t>14</a:t>
            </a:r>
            <a:r>
              <a:rPr lang="en-US" sz="2400" dirty="0"/>
              <a:t> "Now the ones </a:t>
            </a:r>
            <a:r>
              <a:rPr lang="en-US" sz="2400" i="1" dirty="0"/>
              <a:t>that </a:t>
            </a:r>
            <a:r>
              <a:rPr lang="en-US" sz="2400" dirty="0"/>
              <a:t>fell among thorns are those who, when they have heard, go out and are choked with cares, riches, and pleasures of life, and bring no fruit to maturity.  </a:t>
            </a:r>
            <a:r>
              <a:rPr lang="en-US" sz="2400" baseline="30000" dirty="0"/>
              <a:t>15</a:t>
            </a:r>
            <a:r>
              <a:rPr lang="en-US" sz="2400" dirty="0"/>
              <a:t> "But the ones </a:t>
            </a:r>
            <a:r>
              <a:rPr lang="en-US" sz="2400" i="1" dirty="0"/>
              <a:t>that </a:t>
            </a:r>
            <a:r>
              <a:rPr lang="en-US" sz="2400" dirty="0"/>
              <a:t>fell on the good ground are those who, having heard the word with a noble and good heart, keep </a:t>
            </a:r>
            <a:r>
              <a:rPr lang="en-US" sz="2400" i="1" dirty="0"/>
              <a:t>it </a:t>
            </a:r>
            <a:r>
              <a:rPr lang="en-US" sz="2400" dirty="0"/>
              <a:t>and bear fruit with patience.</a:t>
            </a:r>
          </a:p>
          <a:p>
            <a:pPr eaLnBrk="1" hangingPunct="1"/>
            <a:endParaRPr lang="en-US" dirty="0"/>
          </a:p>
        </p:txBody>
      </p:sp>
    </p:spTree>
  </p:cSld>
  <p:clrMapOvr>
    <a:masterClrMapping/>
  </p:clrMapOvr>
  <p:transition spd="slow">
    <p:cov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0" y="0"/>
            <a:ext cx="9144000" cy="440120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Acts 17:10 Then the brethren immediately sent Paul and Silas away by night to Berea. When they arrived, they went into the synagogue of the Jews.  </a:t>
            </a:r>
            <a:r>
              <a:rPr lang="en-US" baseline="30000" dirty="0"/>
              <a:t>11</a:t>
            </a:r>
            <a:r>
              <a:rPr lang="en-US" dirty="0"/>
              <a:t> These were more fair-minded than those in Thessalonica, in that they received the word with all readiness, and searched the Scriptures daily </a:t>
            </a:r>
            <a:r>
              <a:rPr lang="en-US" i="1" dirty="0"/>
              <a:t>to find out </a:t>
            </a:r>
            <a:r>
              <a:rPr lang="en-US" dirty="0"/>
              <a:t>whether these things were so.  </a:t>
            </a:r>
            <a:r>
              <a:rPr lang="en-US" baseline="30000" dirty="0"/>
              <a:t>12</a:t>
            </a:r>
            <a:r>
              <a:rPr lang="en-US" dirty="0"/>
              <a:t> Therefore many of them believed, and also not a few of the Greeks, prominent women as well as men.</a:t>
            </a:r>
          </a:p>
        </p:txBody>
      </p:sp>
    </p:spTree>
  </p:cSld>
  <p:clrMapOvr>
    <a:masterClrMapping/>
  </p:clrMapOvr>
  <p:transition spd="slow">
    <p:cove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7:21 " Not everyone who says to Me, 'Lord, Lord,' shall enter the kingdom of heaven, but he who does the will of My Father in heaven.</a:t>
            </a:r>
          </a:p>
        </p:txBody>
      </p:sp>
    </p:spTree>
  </p:cSld>
  <p:clrMapOvr>
    <a:masterClrMapping/>
  </p:clrMapOvr>
  <p:transition spd="slow">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0" y="0"/>
            <a:ext cx="9144000" cy="526297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7:24 " Therefore whoever hears these sayings of Mine, and does them, I will liken him to a wise man who built his house on the rock:  </a:t>
            </a:r>
            <a:r>
              <a:rPr lang="en-US" baseline="30000" dirty="0"/>
              <a:t>25</a:t>
            </a:r>
            <a:r>
              <a:rPr lang="en-US" dirty="0"/>
              <a:t> "and the rain descended, the floods came, and the winds blew and beat on that house; and it did not fall, for it was founded on the rock.  </a:t>
            </a:r>
            <a:r>
              <a:rPr lang="en-US" baseline="30000" dirty="0"/>
              <a:t>26</a:t>
            </a:r>
            <a:r>
              <a:rPr lang="en-US" dirty="0"/>
              <a:t> "But everyone who hears these sayings of Mine, and does not do them, will be like a foolish man who built his house on the sand:  </a:t>
            </a:r>
            <a:r>
              <a:rPr lang="en-US" baseline="30000" dirty="0"/>
              <a:t>27</a:t>
            </a:r>
            <a:r>
              <a:rPr lang="en-US" dirty="0"/>
              <a:t> "and the rain descended, the floods came, and the winds blew and beat on that house; and it fell. And great was its fall."</a:t>
            </a:r>
          </a:p>
        </p:txBody>
      </p:sp>
    </p:spTree>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0" y="0"/>
            <a:ext cx="9144000" cy="954107"/>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11:15  "He who has ears to hear, let him hear!</a:t>
            </a:r>
          </a:p>
        </p:txBody>
      </p:sp>
    </p:spTree>
  </p:cSld>
  <p:clrMapOvr>
    <a:masterClrMapping/>
  </p:clrMapOvr>
  <p:transition spd="slow">
    <p:cove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eaLnBrk="1" hangingPunct="1"/>
            <a:r>
              <a:rPr lang="en-US" dirty="0" smtClean="0"/>
              <a:t>Benefits </a:t>
            </a:r>
            <a:r>
              <a:rPr lang="en-US" dirty="0"/>
              <a:t>of becoming a good listener</a:t>
            </a:r>
          </a:p>
        </p:txBody>
      </p:sp>
    </p:spTree>
  </p:cSld>
  <p:clrMapOvr>
    <a:masterClrMapping/>
  </p:clrMapOvr>
  <p:transition spd="slow">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0" y="0"/>
            <a:ext cx="9144000" cy="267765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2 Timothy 3:16 All Scripture </a:t>
            </a:r>
            <a:r>
              <a:rPr lang="en-US" i="1" dirty="0"/>
              <a:t>is </a:t>
            </a:r>
            <a:r>
              <a:rPr lang="en-US" dirty="0"/>
              <a:t>given by inspiration of God, and </a:t>
            </a:r>
            <a:r>
              <a:rPr lang="en-US" i="1" dirty="0"/>
              <a:t>is </a:t>
            </a:r>
            <a:r>
              <a:rPr lang="en-US" dirty="0"/>
              <a:t>profitable for doctrine, for reproof, for correction, for instruction in righteousness,  </a:t>
            </a:r>
            <a:r>
              <a:rPr lang="en-US" baseline="30000" dirty="0"/>
              <a:t>17</a:t>
            </a:r>
            <a:r>
              <a:rPr lang="en-US" dirty="0"/>
              <a:t> that the man of God may be complete, thoroughly equipped for every good work.</a:t>
            </a:r>
          </a:p>
        </p:txBody>
      </p:sp>
    </p:spTree>
  </p:cSld>
  <p:clrMapOvr>
    <a:masterClrMapping/>
  </p:clrMapOvr>
  <p:transition spd="slow">
    <p:cove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algn="ctr"/>
            <a:r>
              <a:rPr lang="en-US" dirty="0"/>
              <a:t>THE ART OF </a:t>
            </a:r>
            <a:r>
              <a:rPr lang="en-US" dirty="0" smtClean="0"/>
              <a:t>LISTENING</a:t>
            </a:r>
            <a:endParaRPr lang="en-US" dirty="0"/>
          </a:p>
          <a:p>
            <a:pPr algn="ctr"/>
            <a:r>
              <a:rPr lang="en-US" dirty="0"/>
              <a:t>Part 2</a:t>
            </a:r>
            <a:br>
              <a:rPr lang="en-US" dirty="0"/>
            </a:br>
            <a:endParaRPr lang="en-US" dirty="0"/>
          </a:p>
        </p:txBody>
      </p:sp>
      <p:pic>
        <p:nvPicPr>
          <p:cNvPr id="22532" name="Picture 4" descr="http://www.kcts.co.uk/blog/wp-content/uploads/2011/04/ea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066800"/>
            <a:ext cx="3810000" cy="45720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3970318"/>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James 1:19 So then, my beloved brethren, let every man be swift to hear, slow to speak, slow to wrath;</a:t>
            </a:r>
          </a:p>
          <a:p>
            <a:r>
              <a:rPr lang="en-US" dirty="0"/>
              <a:t> </a:t>
            </a:r>
          </a:p>
          <a:p>
            <a:r>
              <a:rPr lang="en-US" dirty="0"/>
              <a:t>Proverbs 18:13 He who answers a matter before he hears </a:t>
            </a:r>
            <a:r>
              <a:rPr lang="en-US" i="1" dirty="0"/>
              <a:t>it, </a:t>
            </a:r>
            <a:r>
              <a:rPr lang="en-US" dirty="0"/>
              <a:t>It </a:t>
            </a:r>
            <a:r>
              <a:rPr lang="en-US" i="1" dirty="0"/>
              <a:t>is </a:t>
            </a:r>
            <a:r>
              <a:rPr lang="en-US" dirty="0"/>
              <a:t>folly and shame to him.</a:t>
            </a:r>
          </a:p>
          <a:p>
            <a:r>
              <a:rPr lang="en-US" dirty="0"/>
              <a:t> </a:t>
            </a:r>
          </a:p>
          <a:p>
            <a:r>
              <a:rPr lang="en-US" dirty="0"/>
              <a:t>Proverbs 10:19 In the multitude of words sin is not lacking, But he who restrains his lips </a:t>
            </a:r>
            <a:r>
              <a:rPr lang="en-US" i="1" dirty="0"/>
              <a:t>is </a:t>
            </a:r>
            <a:r>
              <a:rPr lang="en-US" dirty="0"/>
              <a:t>wise.</a:t>
            </a:r>
          </a:p>
        </p:txBody>
      </p:sp>
    </p:spTree>
    <p:extLst>
      <p:ext uri="{BB962C8B-B14F-4D97-AF65-F5344CB8AC3E}">
        <p14:creationId xmlns:p14="http://schemas.microsoft.com/office/powerpoint/2010/main" val="593962696"/>
      </p:ext>
    </p:extLst>
  </p:cSld>
  <p:clrMapOvr>
    <a:masterClrMapping/>
  </p:clrMapOvr>
  <p:transition spd="slow">
    <p:cove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1. Listen with an open mind</a:t>
            </a:r>
          </a:p>
        </p:txBody>
      </p:sp>
    </p:spTree>
    <p:extLst>
      <p:ext uri="{BB962C8B-B14F-4D97-AF65-F5344CB8AC3E}">
        <p14:creationId xmlns:p14="http://schemas.microsoft.com/office/powerpoint/2010/main" val="4242993483"/>
      </p:ext>
    </p:extLst>
  </p:cSld>
  <p:clrMapOvr>
    <a:masterClrMapping/>
  </p:clrMapOvr>
  <p:transition spd="slow">
    <p:cove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954107"/>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2. Listen to the entire message without judging or refuting</a:t>
            </a:r>
          </a:p>
        </p:txBody>
      </p:sp>
    </p:spTree>
    <p:extLst>
      <p:ext uri="{BB962C8B-B14F-4D97-AF65-F5344CB8AC3E}">
        <p14:creationId xmlns:p14="http://schemas.microsoft.com/office/powerpoint/2010/main" val="2327978697"/>
      </p:ext>
    </p:extLst>
  </p:cSld>
  <p:clrMapOvr>
    <a:masterClrMapping/>
  </p:clrMapOvr>
  <p:transition spd="slow">
    <p:cove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954107"/>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3. Determine the concepts and central ideas of the message.</a:t>
            </a:r>
          </a:p>
        </p:txBody>
      </p:sp>
    </p:spTree>
    <p:extLst>
      <p:ext uri="{BB962C8B-B14F-4D97-AF65-F5344CB8AC3E}">
        <p14:creationId xmlns:p14="http://schemas.microsoft.com/office/powerpoint/2010/main" val="1087508319"/>
      </p:ext>
    </p:extLst>
  </p:cSld>
  <p:clrMapOvr>
    <a:masterClrMapping/>
  </p:clrMapOvr>
  <p:transition spd="slow">
    <p:cove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440120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4. Learn to adapt to the speaker’s appearance, personality, and delivery</a:t>
            </a:r>
            <a:r>
              <a:rPr lang="en-US" dirty="0" smtClean="0"/>
              <a:t>.</a:t>
            </a:r>
          </a:p>
          <a:p>
            <a:endParaRPr lang="en-US" dirty="0"/>
          </a:p>
          <a:p>
            <a:r>
              <a:rPr lang="en-US" dirty="0"/>
              <a:t>1 Samuel 16:7  But the LORD said to Samuel, "Do not look at his appearance or at the height of his stature, because I have refused him. For </a:t>
            </a:r>
            <a:r>
              <a:rPr lang="en-US" i="1" dirty="0"/>
              <a:t>the Lord does </a:t>
            </a:r>
            <a:r>
              <a:rPr lang="en-US" dirty="0"/>
              <a:t>not </a:t>
            </a:r>
            <a:r>
              <a:rPr lang="en-US" i="1" dirty="0"/>
              <a:t>see </a:t>
            </a:r>
            <a:r>
              <a:rPr lang="en-US" dirty="0"/>
              <a:t>as man sees; for man looks at the outward appearance, but the LORD looks at the heart."</a:t>
            </a:r>
          </a:p>
          <a:p>
            <a:endParaRPr lang="en-US" dirty="0"/>
          </a:p>
        </p:txBody>
      </p:sp>
    </p:spTree>
    <p:extLst>
      <p:ext uri="{BB962C8B-B14F-4D97-AF65-F5344CB8AC3E}">
        <p14:creationId xmlns:p14="http://schemas.microsoft.com/office/powerpoint/2010/main" val="3968260747"/>
      </p:ext>
    </p:extLst>
  </p:cSld>
  <p:clrMapOvr>
    <a:masterClrMapping/>
  </p:clrMapOvr>
  <p:transition spd="slow">
    <p:cove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3:4 And John himself was clothed in camel's hair, with a leather belt around his waist; and his food was locusts and wild honey.  </a:t>
            </a:r>
          </a:p>
        </p:txBody>
      </p:sp>
    </p:spTree>
    <p:extLst>
      <p:ext uri="{BB962C8B-B14F-4D97-AF65-F5344CB8AC3E}">
        <p14:creationId xmlns:p14="http://schemas.microsoft.com/office/powerpoint/2010/main" val="1608212367"/>
      </p:ext>
    </p:extLst>
  </p:cSld>
  <p:clrMapOvr>
    <a:masterClrMapping/>
  </p:clrMapOvr>
  <p:transition spd="slow">
    <p:cove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5. We must learn to overcome distractions.</a:t>
            </a:r>
          </a:p>
        </p:txBody>
      </p:sp>
      <p:pic>
        <p:nvPicPr>
          <p:cNvPr id="39938" name="Picture 2" descr="http://images.sodahead.com/polls/002846259/454883752_distracted_answer_1_xlarg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4100" y="755073"/>
            <a:ext cx="4495800" cy="449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2778054"/>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0" y="0"/>
            <a:ext cx="9144000" cy="954107"/>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Revelation 2:7 "He who has an ear, let him hear what the Spirit says to the churches.</a:t>
            </a:r>
          </a:p>
        </p:txBody>
      </p:sp>
    </p:spTree>
  </p:cSld>
  <p:clrMapOvr>
    <a:masterClrMapping/>
  </p:clrMapOvr>
  <p:transition spd="slow">
    <p:cove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440120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When a teacher suddenly stopped in the middle of a lesson and asked students to explain the content of the lesson thus far, 90% of first grade students could do so successfully.  That number drops to 80% in second graders, then plummets to 44% in middle school students, and a gut-wrenching 28% in high school.  In other words, despite how well we start, our bad habits develop rather quickly.</a:t>
            </a:r>
          </a:p>
          <a:p>
            <a:r>
              <a:rPr lang="en-US" dirty="0"/>
              <a:t> </a:t>
            </a:r>
          </a:p>
        </p:txBody>
      </p:sp>
    </p:spTree>
    <p:extLst>
      <p:ext uri="{BB962C8B-B14F-4D97-AF65-F5344CB8AC3E}">
        <p14:creationId xmlns:p14="http://schemas.microsoft.com/office/powerpoint/2010/main" val="3746848897"/>
      </p:ext>
    </p:extLst>
  </p:cSld>
  <p:clrMapOvr>
    <a:masterClrMapping/>
  </p:clrMapOvr>
  <p:transition spd="slow">
    <p:cove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6124754"/>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smtClean="0"/>
              <a:t>Things </a:t>
            </a:r>
            <a:r>
              <a:rPr lang="en-US" dirty="0"/>
              <a:t>that might distract us: </a:t>
            </a:r>
          </a:p>
          <a:p>
            <a:r>
              <a:rPr lang="en-US" dirty="0"/>
              <a:t> </a:t>
            </a:r>
          </a:p>
          <a:p>
            <a:pPr marL="457200" lvl="0" indent="-457200">
              <a:buFont typeface="Arial" pitchFamily="34" charset="0"/>
              <a:buChar char="•"/>
            </a:pPr>
            <a:r>
              <a:rPr lang="en-US" dirty="0"/>
              <a:t>External noises (beeping, humming, baby noises, etc.)</a:t>
            </a:r>
          </a:p>
          <a:p>
            <a:pPr marL="457200" lvl="0" indent="-457200">
              <a:buFont typeface="Arial" pitchFamily="34" charset="0"/>
              <a:buChar char="•"/>
            </a:pPr>
            <a:r>
              <a:rPr lang="en-US" dirty="0"/>
              <a:t>Psychological activity (worry, self-consciousness, preoccupation, etc.)</a:t>
            </a:r>
          </a:p>
          <a:p>
            <a:pPr marL="457200" lvl="0" indent="-457200">
              <a:buFont typeface="Arial" pitchFamily="34" charset="0"/>
              <a:buChar char="•"/>
            </a:pPr>
            <a:r>
              <a:rPr lang="en-US" dirty="0"/>
              <a:t>Physical conditions (temperature, odors, lighting, visual distractions, etc.)</a:t>
            </a:r>
          </a:p>
          <a:p>
            <a:pPr marL="457200" lvl="0" indent="-457200">
              <a:buFont typeface="Arial" pitchFamily="34" charset="0"/>
              <a:buChar char="•"/>
            </a:pPr>
            <a:r>
              <a:rPr lang="en-US" dirty="0"/>
              <a:t>Physiological conditions (pain, hunger, fatigue, etc.)</a:t>
            </a:r>
          </a:p>
          <a:p>
            <a:pPr marL="457200" lvl="0" indent="-457200">
              <a:buFont typeface="Arial" pitchFamily="34" charset="0"/>
              <a:buChar char="•"/>
            </a:pPr>
            <a:r>
              <a:rPr lang="en-US" dirty="0"/>
              <a:t>Semantic distractions (dialects, accents, unfamiliar vocabulary, etc.)</a:t>
            </a:r>
          </a:p>
          <a:p>
            <a:pPr marL="457200" lvl="0" indent="-457200">
              <a:buFont typeface="Arial" pitchFamily="34" charset="0"/>
              <a:buChar char="•"/>
            </a:pPr>
            <a:r>
              <a:rPr lang="en-US" dirty="0"/>
              <a:t>Technological distractions (the urge to check your phone, surf the net, etc.)</a:t>
            </a:r>
          </a:p>
        </p:txBody>
      </p:sp>
    </p:spTree>
    <p:extLst>
      <p:ext uri="{BB962C8B-B14F-4D97-AF65-F5344CB8AC3E}">
        <p14:creationId xmlns:p14="http://schemas.microsoft.com/office/powerpoint/2010/main" val="1651711238"/>
      </p:ext>
    </p:extLst>
  </p:cSld>
  <p:clrMapOvr>
    <a:masterClrMapping/>
  </p:clrMapOvr>
  <p:transition spd="slow">
    <p:cove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483209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14:28 And Peter answered Him and said, "Lord, if it is You, command me to come to You on the water."  </a:t>
            </a:r>
            <a:r>
              <a:rPr lang="en-US" baseline="30000" dirty="0"/>
              <a:t>29</a:t>
            </a:r>
            <a:r>
              <a:rPr lang="en-US" dirty="0"/>
              <a:t> So He said, "Come." And when Peter had come down out of the boat, he walked on the water to go to Jesus.  </a:t>
            </a:r>
            <a:r>
              <a:rPr lang="en-US" baseline="30000" dirty="0"/>
              <a:t>30</a:t>
            </a:r>
            <a:r>
              <a:rPr lang="en-US" dirty="0"/>
              <a:t> But when he saw that the wind </a:t>
            </a:r>
            <a:r>
              <a:rPr lang="en-US" i="1" dirty="0"/>
              <a:t>was </a:t>
            </a:r>
            <a:r>
              <a:rPr lang="en-US" dirty="0"/>
              <a:t>boisterous, he was afraid; and beginning to sink he cried out, saying, "Lord, save me!"  </a:t>
            </a:r>
            <a:r>
              <a:rPr lang="en-US" baseline="30000" dirty="0"/>
              <a:t>31</a:t>
            </a:r>
            <a:r>
              <a:rPr lang="en-US" dirty="0"/>
              <a:t> And immediately Jesus stretched out </a:t>
            </a:r>
            <a:r>
              <a:rPr lang="en-US" i="1" dirty="0"/>
              <a:t>His </a:t>
            </a:r>
            <a:r>
              <a:rPr lang="en-US" dirty="0"/>
              <a:t>hand and caught him, and said to him, "O you of little faith, why did you doubt?"  </a:t>
            </a:r>
            <a:r>
              <a:rPr lang="en-US" baseline="30000" dirty="0"/>
              <a:t>32</a:t>
            </a:r>
            <a:r>
              <a:rPr lang="en-US" dirty="0"/>
              <a:t> And when they got into the boat, the wind ceased.</a:t>
            </a:r>
          </a:p>
        </p:txBody>
      </p:sp>
    </p:spTree>
    <p:extLst>
      <p:ext uri="{BB962C8B-B14F-4D97-AF65-F5344CB8AC3E}">
        <p14:creationId xmlns:p14="http://schemas.microsoft.com/office/powerpoint/2010/main" val="92019016"/>
      </p:ext>
    </p:extLst>
  </p:cSld>
  <p:clrMapOvr>
    <a:masterClrMapping/>
  </p:clrMapOvr>
  <p:transition spd="slow">
    <p:cove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6. Attempt to find something that </a:t>
            </a:r>
            <a:r>
              <a:rPr lang="en-US" dirty="0" smtClean="0"/>
              <a:t>interests </a:t>
            </a:r>
            <a:r>
              <a:rPr lang="en-US" dirty="0"/>
              <a:t>you in what the person is saying or something that you might be able to share with someone else. </a:t>
            </a:r>
          </a:p>
        </p:txBody>
      </p:sp>
    </p:spTree>
    <p:extLst>
      <p:ext uri="{BB962C8B-B14F-4D97-AF65-F5344CB8AC3E}">
        <p14:creationId xmlns:p14="http://schemas.microsoft.com/office/powerpoint/2010/main" val="2541461516"/>
      </p:ext>
    </p:extLst>
  </p:cSld>
  <p:clrMapOvr>
    <a:masterClrMapping/>
  </p:clrMapOvr>
  <p:transition spd="slow">
    <p:cove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7. Listening does not mean that you agree.</a:t>
            </a:r>
          </a:p>
        </p:txBody>
      </p:sp>
    </p:spTree>
    <p:extLst>
      <p:ext uri="{BB962C8B-B14F-4D97-AF65-F5344CB8AC3E}">
        <p14:creationId xmlns:p14="http://schemas.microsoft.com/office/powerpoint/2010/main" val="1125040305"/>
      </p:ext>
    </p:extLst>
  </p:cSld>
  <p:clrMapOvr>
    <a:masterClrMapping/>
  </p:clrMapOvr>
  <p:transition spd="slow">
    <p:cove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 “Listening demands neither surrender nor agreement; instead, listening demands an open mind” and “Listening actually provides a powerful way to bring about change because listening is thinking, because listening is action.”</a:t>
            </a:r>
          </a:p>
        </p:txBody>
      </p:sp>
    </p:spTree>
    <p:extLst>
      <p:ext uri="{BB962C8B-B14F-4D97-AF65-F5344CB8AC3E}">
        <p14:creationId xmlns:p14="http://schemas.microsoft.com/office/powerpoint/2010/main" val="3914444256"/>
      </p:ext>
    </p:extLst>
  </p:cSld>
  <p:clrMapOvr>
    <a:masterClrMapping/>
  </p:clrMapOvr>
  <p:transition spd="slow">
    <p:cove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6124754"/>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John 8:3 Then the scribes and Pharisees brought to Him a woman caught in adultery. And when they had set her in the midst,  </a:t>
            </a:r>
            <a:r>
              <a:rPr lang="en-US" baseline="30000" dirty="0"/>
              <a:t>4</a:t>
            </a:r>
            <a:r>
              <a:rPr lang="en-US" dirty="0"/>
              <a:t> they said to Him, "Teacher, this woman was caught in adultery, in the very act.  </a:t>
            </a:r>
            <a:r>
              <a:rPr lang="en-US" baseline="30000" dirty="0"/>
              <a:t>5</a:t>
            </a:r>
            <a:r>
              <a:rPr lang="en-US" dirty="0"/>
              <a:t> "Now Moses, in the law, commanded us that such should be stoned. But what do You say?"  </a:t>
            </a:r>
            <a:r>
              <a:rPr lang="en-US" baseline="30000" dirty="0"/>
              <a:t>6</a:t>
            </a:r>
            <a:r>
              <a:rPr lang="en-US" dirty="0"/>
              <a:t> This they said, testing Him, that they might have </a:t>
            </a:r>
            <a:r>
              <a:rPr lang="en-US" i="1" dirty="0"/>
              <a:t>something </a:t>
            </a:r>
            <a:r>
              <a:rPr lang="en-US" dirty="0"/>
              <a:t>of which to accuse Him. But Jesus stooped down and wrote on the ground with </a:t>
            </a:r>
            <a:r>
              <a:rPr lang="en-US" i="1" dirty="0"/>
              <a:t>His </a:t>
            </a:r>
            <a:r>
              <a:rPr lang="en-US" dirty="0"/>
              <a:t>finger, as though He did not hear.  </a:t>
            </a:r>
            <a:r>
              <a:rPr lang="en-US" baseline="30000" dirty="0"/>
              <a:t>7</a:t>
            </a:r>
            <a:r>
              <a:rPr lang="en-US" dirty="0"/>
              <a:t> So when they continued asking Him, He raised Himself up and said to them, "He who is without sin among you, let him throw a stone at her </a:t>
            </a:r>
            <a:r>
              <a:rPr lang="en-US" dirty="0" smtClean="0"/>
              <a:t>first</a:t>
            </a:r>
            <a:endParaRPr lang="en-US" dirty="0"/>
          </a:p>
        </p:txBody>
      </p:sp>
    </p:spTree>
    <p:extLst>
      <p:ext uri="{BB962C8B-B14F-4D97-AF65-F5344CB8AC3E}">
        <p14:creationId xmlns:p14="http://schemas.microsoft.com/office/powerpoint/2010/main" val="1343544628"/>
      </p:ext>
    </p:extLst>
  </p:cSld>
  <p:clrMapOvr>
    <a:masterClrMapping/>
  </p:clrMapOvr>
  <p:transition spd="slow">
    <p:cove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0"/>
            <a:ext cx="9144000" cy="526297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smtClean="0"/>
              <a:t>."  </a:t>
            </a:r>
            <a:r>
              <a:rPr lang="en-US" baseline="30000" dirty="0" smtClean="0"/>
              <a:t>8</a:t>
            </a:r>
            <a:r>
              <a:rPr lang="en-US" dirty="0" smtClean="0"/>
              <a:t> And again He stooped down and wrote on the ground.  </a:t>
            </a:r>
            <a:r>
              <a:rPr lang="en-US" baseline="30000" dirty="0" smtClean="0"/>
              <a:t>9</a:t>
            </a:r>
            <a:r>
              <a:rPr lang="en-US" dirty="0" smtClean="0"/>
              <a:t> Then those who heard </a:t>
            </a:r>
            <a:r>
              <a:rPr lang="en-US" i="1" dirty="0" smtClean="0"/>
              <a:t>it, </a:t>
            </a:r>
            <a:r>
              <a:rPr lang="en-US" dirty="0" smtClean="0"/>
              <a:t>being convicted by </a:t>
            </a:r>
            <a:r>
              <a:rPr lang="en-US" i="1" dirty="0" smtClean="0"/>
              <a:t>their </a:t>
            </a:r>
            <a:r>
              <a:rPr lang="en-US" dirty="0" smtClean="0"/>
              <a:t>conscience, went out one by one, beginning with the oldest </a:t>
            </a:r>
            <a:r>
              <a:rPr lang="en-US" i="1" dirty="0" smtClean="0"/>
              <a:t>even </a:t>
            </a:r>
            <a:r>
              <a:rPr lang="en-US" dirty="0" smtClean="0"/>
              <a:t>to the last. And Jesus was left alone, and the woman standing in the midst.  </a:t>
            </a:r>
            <a:r>
              <a:rPr lang="en-US" baseline="30000" dirty="0" smtClean="0"/>
              <a:t>10</a:t>
            </a:r>
            <a:r>
              <a:rPr lang="en-US" dirty="0" smtClean="0"/>
              <a:t> When Jesus had raised Himself up and saw no one but the woman, He said to her, "Woman, where are those accusers of yours? Has no one condemned you?"  </a:t>
            </a:r>
            <a:r>
              <a:rPr lang="en-US" baseline="30000" dirty="0" smtClean="0"/>
              <a:t>11</a:t>
            </a:r>
            <a:r>
              <a:rPr lang="en-US" dirty="0" smtClean="0"/>
              <a:t> She said, "No one, Lord." And Jesus said to her, "Neither do I condemn you; go and sin no more."</a:t>
            </a:r>
          </a:p>
          <a:p>
            <a:r>
              <a:rPr lang="en-US" dirty="0" smtClean="0"/>
              <a:t> </a:t>
            </a:r>
            <a:endParaRPr lang="en-US" dirty="0"/>
          </a:p>
        </p:txBody>
      </p:sp>
    </p:spTree>
    <p:extLst>
      <p:ext uri="{BB962C8B-B14F-4D97-AF65-F5344CB8AC3E}">
        <p14:creationId xmlns:p14="http://schemas.microsoft.com/office/powerpoint/2010/main" val="3735793901"/>
      </p:ext>
    </p:extLst>
  </p:cSld>
  <p:clrMapOvr>
    <a:masterClrMapping/>
  </p:clrMapOvr>
  <p:transition spd="slow">
    <p:cove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8. Stop trying to jump in and talk</a:t>
            </a:r>
          </a:p>
        </p:txBody>
      </p:sp>
    </p:spTree>
  </p:cSld>
  <p:clrMapOvr>
    <a:masterClrMapping/>
  </p:clrMapOvr>
  <p:transition spd="slow">
    <p:cove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0" y="0"/>
            <a:ext cx="9144000" cy="954107"/>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9. Pay attention to both verbal and non-verbal messages</a:t>
            </a:r>
          </a:p>
        </p:txBody>
      </p:sp>
    </p:spTree>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0" y="0"/>
            <a:ext cx="9144000" cy="3108543"/>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Mark 4:23 "If anyone has ears to hear, let him hear."  </a:t>
            </a:r>
            <a:r>
              <a:rPr lang="en-US" baseline="30000" dirty="0"/>
              <a:t>24</a:t>
            </a:r>
            <a:r>
              <a:rPr lang="en-US" dirty="0"/>
              <a:t> Then He said to them, "Take heed what you hear. With the same measure you use, it will be measured to you; and to you who hear, more will be given.  </a:t>
            </a:r>
            <a:r>
              <a:rPr lang="en-US" baseline="30000" dirty="0"/>
              <a:t>25</a:t>
            </a:r>
            <a:r>
              <a:rPr lang="en-US" dirty="0"/>
              <a:t> "For whoever has, to him more will be given; but whoever does not have, even what he has will be taken away from him."</a:t>
            </a:r>
          </a:p>
        </p:txBody>
      </p:sp>
    </p:spTree>
  </p:cSld>
  <p:clrMapOvr>
    <a:masterClrMapping/>
  </p:clrMapOvr>
  <p:transition spd="slow">
    <p:cove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10. Ask questions to clarify the message</a:t>
            </a:r>
          </a:p>
        </p:txBody>
      </p:sp>
    </p:spTree>
  </p:cSld>
  <p:clrMapOvr>
    <a:masterClrMapping/>
  </p:clrMapOvr>
  <p:transition spd="slow">
    <p:cove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555641"/>
          </a:xfrm>
          <a:prstGeom prst="rect">
            <a:avLst/>
          </a:prstGeom>
          <a:noFill/>
          <a:effectLst>
            <a:outerShdw blurRad="50800" dist="50800" dir="5400000" algn="ctr" rotWithShape="0">
              <a:schemeClr val="tx1"/>
            </a:outerShdw>
          </a:effectLst>
        </p:spPr>
        <p:txBody>
          <a:bodyPr wrap="square" rtlCol="0">
            <a:spAutoFit/>
          </a:bodyPr>
          <a:lstStyle/>
          <a:p>
            <a:pPr marL="457200" lvl="0" indent="-457200">
              <a:buFont typeface="Arial" pitchFamily="34" charset="0"/>
              <a:buChar char="•"/>
            </a:pPr>
            <a:r>
              <a:rPr lang="en-US" dirty="0">
                <a:effectLst>
                  <a:outerShdw blurRad="38100" dist="38100" dir="2700000" algn="tl">
                    <a:srgbClr val="000000">
                      <a:alpha val="43137"/>
                    </a:srgbClr>
                  </a:outerShdw>
                </a:effectLst>
              </a:rPr>
              <a:t>I know it is not always possible, but try and be rested up before you go to worship </a:t>
            </a:r>
            <a:r>
              <a:rPr lang="en-US" dirty="0" smtClean="0">
                <a:effectLst>
                  <a:outerShdw blurRad="38100" dist="38100" dir="2700000" algn="tl">
                    <a:srgbClr val="000000">
                      <a:alpha val="43137"/>
                    </a:srgbClr>
                  </a:outerShdw>
                </a:effectLst>
              </a:rPr>
              <a:t>or </a:t>
            </a:r>
            <a:r>
              <a:rPr lang="en-US" dirty="0">
                <a:effectLst>
                  <a:outerShdw blurRad="38100" dist="38100" dir="2700000" algn="tl">
                    <a:srgbClr val="000000">
                      <a:alpha val="43137"/>
                    </a:srgbClr>
                  </a:outerShdw>
                </a:effectLst>
              </a:rPr>
              <a:t>Bible class because if you are tired it is going to be difficult for you pay attention and to stay awake. </a:t>
            </a:r>
          </a:p>
          <a:p>
            <a:pPr marL="457200" lvl="0" indent="-457200">
              <a:buFont typeface="Arial" pitchFamily="34" charset="0"/>
              <a:buChar char="•"/>
            </a:pPr>
            <a:r>
              <a:rPr lang="en-US" dirty="0">
                <a:effectLst>
                  <a:outerShdw blurRad="38100" dist="38100" dir="2700000" algn="tl">
                    <a:srgbClr val="000000">
                      <a:alpha val="43137"/>
                    </a:srgbClr>
                  </a:outerShdw>
                </a:effectLst>
              </a:rPr>
              <a:t>Try to prepare yourself before you set foot in the door to be a good listener and have your mind on God. Some listen to gospel music, others read their Bibles, and some pray. Whatever helps you get your mind in the right place do it. </a:t>
            </a:r>
          </a:p>
          <a:p>
            <a:pPr marL="457200" lvl="0" indent="-457200">
              <a:buFont typeface="Arial" pitchFamily="34" charset="0"/>
              <a:buChar char="•"/>
            </a:pPr>
            <a:r>
              <a:rPr lang="en-US" dirty="0">
                <a:effectLst>
                  <a:outerShdw blurRad="38100" dist="38100" dir="2700000" algn="tl">
                    <a:srgbClr val="000000">
                      <a:alpha val="43137"/>
                    </a:srgbClr>
                  </a:outerShdw>
                </a:effectLst>
              </a:rPr>
              <a:t>Remind yourself of how important it is to hear God’s Word proclaimed. There is always something new for us to learn or be reminded of. </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693866"/>
          </a:xfrm>
          <a:prstGeom prst="rect">
            <a:avLst/>
          </a:prstGeom>
          <a:noFill/>
          <a:effectLst>
            <a:outerShdw blurRad="50800" dist="50800" dir="5400000" algn="ctr" rotWithShape="0">
              <a:schemeClr val="tx1"/>
            </a:outerShdw>
          </a:effectLst>
        </p:spPr>
        <p:txBody>
          <a:bodyPr wrap="square" rtlCol="0">
            <a:spAutoFit/>
          </a:bodyPr>
          <a:lstStyle/>
          <a:p>
            <a:pPr marL="457200" lvl="0" indent="-457200">
              <a:buFont typeface="Arial" pitchFamily="34" charset="0"/>
              <a:buChar char="•"/>
            </a:pPr>
            <a:r>
              <a:rPr lang="en-US" dirty="0" smtClean="0">
                <a:effectLst>
                  <a:outerShdw blurRad="38100" dist="38100" dir="2700000" algn="tl">
                    <a:srgbClr val="000000">
                      <a:alpha val="43137"/>
                    </a:srgbClr>
                  </a:outerShdw>
                </a:effectLst>
              </a:rPr>
              <a:t>When it comes to Bible class, come prepared to participate. If you have some good insight on the topic being spoken about share it so that all can benefit from it. </a:t>
            </a:r>
          </a:p>
          <a:p>
            <a:pPr marL="457200" lvl="0" indent="-457200">
              <a:buFont typeface="Arial" pitchFamily="34" charset="0"/>
              <a:buChar char="•"/>
            </a:pPr>
            <a:r>
              <a:rPr lang="en-US" dirty="0" smtClean="0">
                <a:effectLst>
                  <a:outerShdw blurRad="38100" dist="38100" dir="2700000" algn="tl">
                    <a:srgbClr val="000000">
                      <a:alpha val="43137"/>
                    </a:srgbClr>
                  </a:outerShdw>
                </a:effectLst>
              </a:rPr>
              <a:t>Don’t be afraid to ask questions in Bible class. </a:t>
            </a:r>
          </a:p>
          <a:p>
            <a:pPr marL="457200" lvl="0" indent="-457200">
              <a:buFont typeface="Arial" pitchFamily="34" charset="0"/>
              <a:buChar char="•"/>
            </a:pPr>
            <a:r>
              <a:rPr lang="en-US" dirty="0" smtClean="0">
                <a:effectLst>
                  <a:outerShdw blurRad="38100" dist="38100" dir="2700000" algn="tl">
                    <a:srgbClr val="000000">
                      <a:alpha val="43137"/>
                    </a:srgbClr>
                  </a:outerShdw>
                </a:effectLst>
              </a:rPr>
              <a:t>When it comes to listening to the sermon being presented, have a positive attitude that you are going to hear something that will help you or someone else. Don’t focus on the mispronounced words or the small goof ups such as saying Matthew when Mark was the right name. Instead, focus on the overall message and what you can learn from it. </a:t>
            </a:r>
          </a:p>
        </p:txBody>
      </p:sp>
    </p:spTree>
    <p:extLst>
      <p:ext uri="{BB962C8B-B14F-4D97-AF65-F5344CB8AC3E}">
        <p14:creationId xmlns:p14="http://schemas.microsoft.com/office/powerpoint/2010/main" val="300950831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4832092"/>
          </a:xfrm>
          <a:prstGeom prst="rect">
            <a:avLst/>
          </a:prstGeom>
          <a:noFill/>
          <a:effectLst>
            <a:outerShdw blurRad="50800" dist="50800" dir="5400000" algn="ctr" rotWithShape="0">
              <a:schemeClr val="tx1"/>
            </a:outerShdw>
          </a:effectLst>
        </p:spPr>
        <p:txBody>
          <a:bodyPr wrap="square" rtlCol="0">
            <a:spAutoFit/>
          </a:bodyPr>
          <a:lstStyle/>
          <a:p>
            <a:pPr marL="457200" lvl="0" indent="-457200">
              <a:buFont typeface="Arial" pitchFamily="34" charset="0"/>
              <a:buChar char="•"/>
            </a:pPr>
            <a:r>
              <a:rPr lang="en-US" dirty="0" smtClean="0">
                <a:effectLst>
                  <a:outerShdw blurRad="38100" dist="38100" dir="2700000" algn="tl">
                    <a:srgbClr val="000000">
                      <a:alpha val="43137"/>
                    </a:srgbClr>
                  </a:outerShdw>
                </a:effectLst>
              </a:rPr>
              <a:t>Follow along with the Scriptures by reading them on the screen or, if they are not on the screen, open your Bibles to the verses being used because this will help you stay focused. </a:t>
            </a:r>
          </a:p>
          <a:p>
            <a:pPr marL="457200" lvl="0" indent="-457200">
              <a:buFont typeface="Arial" pitchFamily="34" charset="0"/>
              <a:buChar char="•"/>
            </a:pPr>
            <a:r>
              <a:rPr lang="en-US" dirty="0" smtClean="0">
                <a:effectLst>
                  <a:outerShdw blurRad="38100" dist="38100" dir="2700000" algn="tl">
                    <a:srgbClr val="000000">
                      <a:alpha val="43137"/>
                    </a:srgbClr>
                  </a:outerShdw>
                </a:effectLst>
              </a:rPr>
              <a:t>If taking notes helps you stay focused by all means, take notes. </a:t>
            </a:r>
          </a:p>
          <a:p>
            <a:pPr marL="457200" lvl="0" indent="-457200">
              <a:buFont typeface="Arial" pitchFamily="34" charset="0"/>
              <a:buChar char="•"/>
            </a:pPr>
            <a:r>
              <a:rPr lang="en-US" dirty="0" smtClean="0">
                <a:effectLst>
                  <a:outerShdw blurRad="38100" dist="38100" dir="2700000" algn="tl">
                    <a:srgbClr val="000000">
                      <a:alpha val="43137"/>
                    </a:srgbClr>
                  </a:outerShdw>
                </a:effectLst>
              </a:rPr>
              <a:t>If the lesson being taught is something that reminds of what you need to be doing, by all means, do it because we are not supposed to be just hearers only, but doers of God’s Word. </a:t>
            </a:r>
          </a:p>
          <a:p>
            <a:pPr marL="457200" indent="-457200">
              <a:buFont typeface="Arial" pitchFamily="34" charset="0"/>
              <a:buChar char="•"/>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6229085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0" y="0"/>
            <a:ext cx="9144000" cy="353943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Isaiah 55:2 Why do you spend money for </a:t>
            </a:r>
            <a:r>
              <a:rPr lang="en-US" i="1" dirty="0"/>
              <a:t>what is </a:t>
            </a:r>
            <a:r>
              <a:rPr lang="en-US" dirty="0"/>
              <a:t>not bread, And your wages for </a:t>
            </a:r>
            <a:r>
              <a:rPr lang="en-US" i="1" dirty="0"/>
              <a:t>what </a:t>
            </a:r>
            <a:r>
              <a:rPr lang="en-US" dirty="0"/>
              <a:t>does not satisfy? Listen carefully to Me, and eat </a:t>
            </a:r>
            <a:r>
              <a:rPr lang="en-US" i="1" dirty="0"/>
              <a:t>what is </a:t>
            </a:r>
            <a:r>
              <a:rPr lang="en-US" dirty="0"/>
              <a:t>good, And let your soul delight itself in abundance.  </a:t>
            </a:r>
            <a:r>
              <a:rPr lang="en-US" baseline="30000" dirty="0"/>
              <a:t>3</a:t>
            </a:r>
            <a:r>
              <a:rPr lang="en-US" dirty="0"/>
              <a:t> Incline your ear, and come to Me. Hear, and your soul shall live; And I will make an everlasting covenant with you -- The sure mercies of David.</a:t>
            </a:r>
          </a:p>
        </p:txBody>
      </p:sp>
    </p:spTree>
  </p:cSld>
  <p:clrMapOvr>
    <a:masterClrMapping/>
  </p:clrMapOvr>
  <p:transition spd="slow">
    <p:cove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0" y="0"/>
            <a:ext cx="9144000" cy="52387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eaLnBrk="1" hangingPunct="1"/>
            <a:endParaRPr lang="en-US"/>
          </a:p>
        </p:txBody>
      </p:sp>
    </p:spTree>
  </p:cSld>
  <p:clrMapOvr>
    <a:masterClrMapping/>
  </p:clrMapOvr>
  <p:transition spd="slow">
    <p:cove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0" y="0"/>
            <a:ext cx="9144000" cy="52387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eaLnBrk="1" hangingPunct="1"/>
            <a:endParaRPr lang="en-US"/>
          </a:p>
        </p:txBody>
      </p:sp>
    </p:spTree>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0" y="0"/>
            <a:ext cx="9144000" cy="954107"/>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1 Corinthians 15:33  Do not be deceived: "Evil company corrupts good habits."</a:t>
            </a:r>
          </a:p>
        </p:txBody>
      </p:sp>
    </p:spTree>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9067800" cy="6555641"/>
          </a:xfrm>
          <a:prstGeom prst="rect">
            <a:avLst/>
          </a:prstGeom>
          <a:noFill/>
          <a:ln>
            <a:solidFill>
              <a:schemeClr val="tx1"/>
            </a:solidFill>
          </a:ln>
          <a:effectLst>
            <a:outerShdw blurRad="50800" dist="50800" dir="5400000" algn="ctr" rotWithShape="0">
              <a:schemeClr val="tx1"/>
            </a:outerShdw>
          </a:effectLst>
        </p:spPr>
        <p:txBody>
          <a:bodyPr wrap="square" rtlCol="0">
            <a:spAutoFit/>
          </a:bodyPr>
          <a:lstStyle/>
          <a:p>
            <a:pPr marL="457200" lvl="0" indent="-457200">
              <a:buFont typeface="Arial" pitchFamily="34" charset="0"/>
              <a:buChar char="•"/>
            </a:pPr>
            <a:r>
              <a:rPr lang="en-US" dirty="0" smtClean="0">
                <a:effectLst>
                  <a:outerShdw blurRad="38100" dist="38100" dir="2700000" algn="tl">
                    <a:srgbClr val="000000">
                      <a:alpha val="43137"/>
                    </a:srgbClr>
                  </a:outerShdw>
                </a:effectLst>
              </a:rPr>
              <a:t>Most of us receive at least 12 years of instruction on how to write well, yet this skill only makes up about  9% of a person’s daily communication. </a:t>
            </a:r>
          </a:p>
          <a:p>
            <a:pPr marL="457200" lvl="0" indent="-457200">
              <a:buFont typeface="Arial" pitchFamily="34" charset="0"/>
              <a:buChar char="•"/>
            </a:pPr>
            <a:r>
              <a:rPr lang="en-US" dirty="0" smtClean="0">
                <a:effectLst>
                  <a:outerShdw blurRad="38100" dist="38100" dir="2700000" algn="tl">
                    <a:srgbClr val="000000">
                      <a:alpha val="43137"/>
                    </a:srgbClr>
                  </a:outerShdw>
                </a:effectLst>
              </a:rPr>
              <a:t>We receive about 8 years of formal instruction on how to read, yet it only accounts for 16% of our daily communication. </a:t>
            </a:r>
          </a:p>
          <a:p>
            <a:pPr marL="457200" lvl="0" indent="-457200">
              <a:buFont typeface="Arial" pitchFamily="34" charset="0"/>
              <a:buChar char="•"/>
            </a:pPr>
            <a:r>
              <a:rPr lang="en-US" dirty="0" smtClean="0">
                <a:effectLst>
                  <a:outerShdw blurRad="38100" dist="38100" dir="2700000" algn="tl">
                    <a:srgbClr val="000000">
                      <a:alpha val="43137"/>
                    </a:srgbClr>
                  </a:outerShdw>
                </a:effectLst>
              </a:rPr>
              <a:t>When it comes to speaking, most receive 1 or 2 years of training. Speaking makes up about 30% of our communication. </a:t>
            </a:r>
          </a:p>
          <a:p>
            <a:pPr marL="457200" lvl="0" indent="-457200">
              <a:buFont typeface="Arial" pitchFamily="34" charset="0"/>
              <a:buChar char="•"/>
            </a:pPr>
            <a:r>
              <a:rPr lang="en-US" dirty="0" smtClean="0">
                <a:effectLst>
                  <a:outerShdw blurRad="38100" dist="38100" dir="2700000" algn="tl">
                    <a:srgbClr val="000000">
                      <a:alpha val="43137"/>
                    </a:srgbClr>
                  </a:outerShdw>
                </a:effectLst>
              </a:rPr>
              <a:t>If we are lucky we might receive a half-year of formal training in listening, yet it makes up 45% of our daily communication.</a:t>
            </a:r>
          </a:p>
          <a:p>
            <a:pPr marL="457200" indent="-457200">
              <a:buFont typeface="Arial" pitchFamily="34" charset="0"/>
              <a:buChar char="•"/>
            </a:pPr>
            <a:endParaRPr lang="en-US" dirty="0" smtClean="0">
              <a:effectLst>
                <a:outerShdw blurRad="38100" dist="38100" dir="2700000" algn="tl">
                  <a:srgbClr val="000000">
                    <a:alpha val="43137"/>
                  </a:srgbClr>
                </a:outerShdw>
              </a:effectLst>
            </a:endParaRPr>
          </a:p>
          <a:p>
            <a:endParaRPr lang="en-US"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The first level is simply hearing the words.</a:t>
            </a:r>
          </a:p>
        </p:txBody>
      </p:sp>
    </p:spTree>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The second level is listening in spurts.</a:t>
            </a:r>
          </a:p>
        </p:txBody>
      </p:sp>
    </p:spTree>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eaLnBrk="1" hangingPunct="1"/>
            <a:r>
              <a:rPr lang="en-US" dirty="0"/>
              <a:t>Conversational narcissists always try and turn every conversation into being about them because they want the attention. </a:t>
            </a:r>
          </a:p>
        </p:txBody>
      </p:sp>
    </p:spTree>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bg1"/>
            </a:solidFill>
            <a:effectLst/>
            <a:latin typeface="Tahom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bg1"/>
            </a:solidFill>
            <a:effectLst/>
            <a:latin typeface="Tahom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5629</TotalTime>
  <Words>2197</Words>
  <Application>Microsoft Office PowerPoint</Application>
  <PresentationFormat>On-screen Show (4:3)</PresentationFormat>
  <Paragraphs>77</Paragraphs>
  <Slides>46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Tahoma</vt: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vvvv</dc:creator>
  <cp:lastModifiedBy>Patsy</cp:lastModifiedBy>
  <cp:revision>52</cp:revision>
  <dcterms:created xsi:type="dcterms:W3CDTF">2006-12-19T00:50:39Z</dcterms:created>
  <dcterms:modified xsi:type="dcterms:W3CDTF">2012-11-05T02:26:14Z</dcterms:modified>
</cp:coreProperties>
</file>