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337" r:id="rId3"/>
    <p:sldId id="365" r:id="rId4"/>
    <p:sldId id="366" r:id="rId5"/>
    <p:sldId id="367" r:id="rId6"/>
    <p:sldId id="368" r:id="rId7"/>
    <p:sldId id="369" r:id="rId8"/>
    <p:sldId id="370" r:id="rId9"/>
    <p:sldId id="398" r:id="rId10"/>
    <p:sldId id="371" r:id="rId11"/>
    <p:sldId id="372" r:id="rId12"/>
    <p:sldId id="373" r:id="rId13"/>
    <p:sldId id="374" r:id="rId14"/>
    <p:sldId id="375" r:id="rId15"/>
    <p:sldId id="376" r:id="rId16"/>
    <p:sldId id="377" r:id="rId17"/>
    <p:sldId id="378" r:id="rId18"/>
    <p:sldId id="379" r:id="rId19"/>
    <p:sldId id="380" r:id="rId20"/>
    <p:sldId id="381" r:id="rId21"/>
    <p:sldId id="382" r:id="rId22"/>
    <p:sldId id="383" r:id="rId23"/>
    <p:sldId id="384" r:id="rId24"/>
    <p:sldId id="385" r:id="rId25"/>
    <p:sldId id="387" r:id="rId26"/>
    <p:sldId id="388" r:id="rId27"/>
    <p:sldId id="389" r:id="rId28"/>
    <p:sldId id="390" r:id="rId29"/>
    <p:sldId id="391" r:id="rId30"/>
    <p:sldId id="392" r:id="rId31"/>
    <p:sldId id="393" r:id="rId32"/>
    <p:sldId id="394" r:id="rId33"/>
    <p:sldId id="395" r:id="rId34"/>
    <p:sldId id="396" r:id="rId35"/>
    <p:sldId id="397" r:id="rId36"/>
    <p:sldId id="338" r:id="rId37"/>
    <p:sldId id="339" r:id="rId38"/>
    <p:sldId id="340" r:id="rId39"/>
    <p:sldId id="341" r:id="rId40"/>
    <p:sldId id="342" r:id="rId41"/>
    <p:sldId id="344" r:id="rId42"/>
    <p:sldId id="345" r:id="rId43"/>
    <p:sldId id="346" r:id="rId44"/>
    <p:sldId id="347" r:id="rId45"/>
    <p:sldId id="348" r:id="rId46"/>
    <p:sldId id="349" r:id="rId47"/>
    <p:sldId id="350" r:id="rId48"/>
    <p:sldId id="351" r:id="rId49"/>
    <p:sldId id="352" r:id="rId50"/>
    <p:sldId id="364" r:id="rId51"/>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33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1426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606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770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053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4334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220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031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1154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75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999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6917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ext Box 3"/>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MY RESPONSIBILITY</a:t>
            </a:r>
            <a:r>
              <a:rPr lang="en-US" dirty="0" smtClean="0"/>
              <a:t> </a:t>
            </a:r>
            <a:r>
              <a:rPr lang="en-US" dirty="0"/>
              <a:t>TO OTHERS</a:t>
            </a:r>
            <a:br>
              <a:rPr lang="en-US" dirty="0"/>
            </a:br>
            <a:r>
              <a:rPr lang="en-US" dirty="0"/>
              <a:t>Part 1</a:t>
            </a:r>
          </a:p>
        </p:txBody>
      </p:sp>
      <p:pic>
        <p:nvPicPr>
          <p:cNvPr id="1028" name="Picture 4" descr="http://www.liv.ac.uk/hr/hr_images/recruitment/essentials/responsibilit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12" y="1257300"/>
            <a:ext cx="5016975"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10:43 … whoever desires to become great among you shall be your servant. </a:t>
            </a:r>
            <a:r>
              <a:rPr lang="en-US" baseline="30000" dirty="0"/>
              <a:t>44 </a:t>
            </a:r>
            <a:r>
              <a:rPr lang="en-US" dirty="0"/>
              <a:t>"And whoever of you desires to be first shall be slave of all. </a:t>
            </a:r>
            <a:r>
              <a:rPr lang="en-US" baseline="30000" dirty="0"/>
              <a:t>45 </a:t>
            </a:r>
            <a:r>
              <a:rPr lang="en-US" dirty="0"/>
              <a:t>"For even the Son of Man did not come to be served, but to serve, and to give His life a ransom for many."</a:t>
            </a:r>
          </a:p>
        </p:txBody>
      </p:sp>
    </p:spTree>
    <p:extLst>
      <p:ext uri="{BB962C8B-B14F-4D97-AF65-F5344CB8AC3E}">
        <p14:creationId xmlns:p14="http://schemas.microsoft.com/office/powerpoint/2010/main" val="332520683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4953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I must practice the Golden Rule</a:t>
            </a:r>
          </a:p>
          <a:p>
            <a:endParaRPr lang="en-US" dirty="0" smtClean="0"/>
          </a:p>
          <a:p>
            <a:r>
              <a:rPr lang="en-US" dirty="0" smtClean="0"/>
              <a:t>Matthew </a:t>
            </a:r>
            <a:r>
              <a:rPr lang="en-US" dirty="0"/>
              <a:t>7:12 "Therefore, whatever you want men to do to you, do also to them, for this is the Law and the Prophets.</a:t>
            </a:r>
          </a:p>
        </p:txBody>
      </p:sp>
      <p:pic>
        <p:nvPicPr>
          <p:cNvPr id="57348" name="Picture 4" descr="http://www.addictinginfo.org/wp-content/uploads/2012/01/golden-ru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0552" y="0"/>
            <a:ext cx="4383448" cy="353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85799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Philippians 2:3 </a:t>
            </a:r>
            <a:r>
              <a:rPr lang="en-US" i="1" dirty="0"/>
              <a:t>Let </a:t>
            </a:r>
            <a:r>
              <a:rPr lang="en-US" dirty="0"/>
              <a:t>nothing </a:t>
            </a:r>
            <a:r>
              <a:rPr lang="en-US" i="1" dirty="0"/>
              <a:t>be done </a:t>
            </a:r>
            <a:r>
              <a:rPr lang="en-US" dirty="0"/>
              <a:t>through selfish ambition or conceit, but in lowliness of mind let each esteem others better than himself.  </a:t>
            </a:r>
            <a:r>
              <a:rPr lang="en-US" baseline="30000" dirty="0"/>
              <a:t>4</a:t>
            </a:r>
            <a:r>
              <a:rPr lang="en-US" dirty="0"/>
              <a:t> Let each of you look out not only for his own interests, but also for the interests of others.  </a:t>
            </a:r>
            <a:r>
              <a:rPr lang="en-US" baseline="30000" dirty="0"/>
              <a:t>5</a:t>
            </a:r>
            <a:r>
              <a:rPr lang="en-US" dirty="0"/>
              <a:t> Let this mind be in you which was also in Christ Jesus,</a:t>
            </a:r>
          </a:p>
        </p:txBody>
      </p:sp>
    </p:spTree>
    <p:extLst>
      <p:ext uri="{BB962C8B-B14F-4D97-AF65-F5344CB8AC3E}">
        <p14:creationId xmlns:p14="http://schemas.microsoft.com/office/powerpoint/2010/main" val="81883766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3. I must help build up the church</a:t>
            </a:r>
          </a:p>
        </p:txBody>
      </p:sp>
      <p:pic>
        <p:nvPicPr>
          <p:cNvPr id="55298" name="Picture 2" descr="http://ldsliving.com/images/stories/general/76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90600"/>
            <a:ext cx="4191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46905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5692541"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6:33 "But seek first the kingdom of God and His righteousness, and all these things shall be added to you.</a:t>
            </a:r>
          </a:p>
        </p:txBody>
      </p:sp>
      <p:pic>
        <p:nvPicPr>
          <p:cNvPr id="54274" name="Picture 2" descr="http://25.media.tumblr.com/tumblr_m72f1nNZS21qet6vjo1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541" y="0"/>
            <a:ext cx="3437604"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17792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4447568" y="-31492"/>
            <a:ext cx="4727605"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Hebrews 10:24 And let us consider one another in order to stir up love and good works,  </a:t>
            </a:r>
            <a:r>
              <a:rPr lang="en-US" baseline="30000" dirty="0"/>
              <a:t>25</a:t>
            </a:r>
            <a:r>
              <a:rPr lang="en-US" dirty="0"/>
              <a:t> not forsaking the assembling of ourselves together, as </a:t>
            </a:r>
            <a:r>
              <a:rPr lang="en-US" i="1" dirty="0"/>
              <a:t>is </a:t>
            </a:r>
            <a:r>
              <a:rPr lang="en-US" dirty="0"/>
              <a:t>the manner of some, but exhorting </a:t>
            </a:r>
            <a:r>
              <a:rPr lang="en-US" i="1" dirty="0"/>
              <a:t>one another, </a:t>
            </a:r>
            <a:r>
              <a:rPr lang="en-US" dirty="0"/>
              <a:t>and so much the more as you see the Day approaching.</a:t>
            </a:r>
          </a:p>
        </p:txBody>
      </p:sp>
      <p:pic>
        <p:nvPicPr>
          <p:cNvPr id="53250" name="Picture 2" descr="http://devotionsfordisciples.com/wp-content/uploads/2011/07/IS4086RF-00038636-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391"/>
            <a:ext cx="4447568" cy="456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60126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Corinthians 12:23 And those </a:t>
            </a:r>
            <a:r>
              <a:rPr lang="en-US" i="1" dirty="0"/>
              <a:t>members </a:t>
            </a:r>
            <a:r>
              <a:rPr lang="en-US" dirty="0"/>
              <a:t>of the body which we think to be less honorable, on these we bestow greater honor; and our </a:t>
            </a:r>
            <a:r>
              <a:rPr lang="en-US" dirty="0" err="1"/>
              <a:t>unpresentable</a:t>
            </a:r>
            <a:r>
              <a:rPr lang="en-US" dirty="0"/>
              <a:t> </a:t>
            </a:r>
            <a:r>
              <a:rPr lang="en-US" i="1" dirty="0"/>
              <a:t>parts </a:t>
            </a:r>
            <a:r>
              <a:rPr lang="en-US" dirty="0"/>
              <a:t>have greater modesty,  </a:t>
            </a:r>
            <a:r>
              <a:rPr lang="en-US" baseline="30000" dirty="0"/>
              <a:t>24</a:t>
            </a:r>
            <a:r>
              <a:rPr lang="en-US" dirty="0"/>
              <a:t> but our presentable </a:t>
            </a:r>
            <a:r>
              <a:rPr lang="en-US" i="1" dirty="0"/>
              <a:t>parts </a:t>
            </a:r>
            <a:r>
              <a:rPr lang="en-US" dirty="0"/>
              <a:t>have no need. But God composed the body, having given greater honor to that </a:t>
            </a:r>
            <a:r>
              <a:rPr lang="en-US" i="1" dirty="0"/>
              <a:t>part </a:t>
            </a:r>
            <a:r>
              <a:rPr lang="en-US" dirty="0"/>
              <a:t>which lacks it,  </a:t>
            </a:r>
            <a:r>
              <a:rPr lang="en-US" baseline="30000" dirty="0"/>
              <a:t>25</a:t>
            </a:r>
            <a:r>
              <a:rPr lang="en-US" dirty="0"/>
              <a:t> that there should be no schism in the body, but </a:t>
            </a:r>
            <a:r>
              <a:rPr lang="en-US" i="1" dirty="0"/>
              <a:t>that </a:t>
            </a:r>
            <a:r>
              <a:rPr lang="en-US" dirty="0"/>
              <a:t>the members should have the same care for one another.  </a:t>
            </a:r>
            <a:r>
              <a:rPr lang="en-US" baseline="30000" dirty="0"/>
              <a:t>26</a:t>
            </a:r>
            <a:r>
              <a:rPr lang="en-US" dirty="0"/>
              <a:t> And if one member suffers, all the members suffer with </a:t>
            </a:r>
            <a:r>
              <a:rPr lang="en-US" i="1" dirty="0"/>
              <a:t>it; </a:t>
            </a:r>
            <a:r>
              <a:rPr lang="en-US" dirty="0"/>
              <a:t>or if one member is honored, all the members rejoice with </a:t>
            </a:r>
            <a:r>
              <a:rPr lang="en-US" i="1" dirty="0"/>
              <a:t>it.</a:t>
            </a:r>
            <a:endParaRPr lang="en-US" dirty="0"/>
          </a:p>
        </p:txBody>
      </p:sp>
    </p:spTree>
    <p:extLst>
      <p:ext uri="{BB962C8B-B14F-4D97-AF65-F5344CB8AC3E}">
        <p14:creationId xmlns:p14="http://schemas.microsoft.com/office/powerpoint/2010/main" val="83793333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4. Our fourth point comes from</a:t>
            </a:r>
            <a:r>
              <a:rPr lang="en-US" dirty="0" smtClean="0"/>
              <a:t>:</a:t>
            </a:r>
          </a:p>
          <a:p>
            <a:endParaRPr lang="en-US" dirty="0"/>
          </a:p>
          <a:p>
            <a:r>
              <a:rPr lang="en-US" dirty="0"/>
              <a:t> 1 Thessalonians 5:14 Now we exhort you, brethren, warn those who are unruly, comfort the fainthearted, uphold the weak, be patient with all.  </a:t>
            </a:r>
            <a:r>
              <a:rPr lang="en-US" baseline="30000" dirty="0"/>
              <a:t>15</a:t>
            </a:r>
            <a:r>
              <a:rPr lang="en-US" dirty="0"/>
              <a:t> See that no one renders evil for evil to anyone, but always pursue what is good both for yourselves and for all.</a:t>
            </a:r>
          </a:p>
        </p:txBody>
      </p:sp>
    </p:spTree>
    <p:extLst>
      <p:ext uri="{BB962C8B-B14F-4D97-AF65-F5344CB8AC3E}">
        <p14:creationId xmlns:p14="http://schemas.microsoft.com/office/powerpoint/2010/main" val="101189455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The word exhort has several meanings</a:t>
            </a:r>
            <a:r>
              <a:rPr lang="en-US" dirty="0" smtClean="0"/>
              <a:t>:</a:t>
            </a:r>
          </a:p>
          <a:p>
            <a:endParaRPr lang="en-US" dirty="0"/>
          </a:p>
          <a:p>
            <a:r>
              <a:rPr lang="en-US" dirty="0"/>
              <a:t>to address, speak to, (call to, call upon), which may be done in the way of exhortation, entreaty, comfort, instruction, etc. 2a) to admonish, exhort 2b) to beg, entreat, beseech 2b1) to strive to appease by entreaty 2c) to console, to encourage and strengthen by consolation, to comfort (Thayer)</a:t>
            </a:r>
          </a:p>
        </p:txBody>
      </p:sp>
    </p:spTree>
    <p:extLst>
      <p:ext uri="{BB962C8B-B14F-4D97-AF65-F5344CB8AC3E}">
        <p14:creationId xmlns:p14="http://schemas.microsoft.com/office/powerpoint/2010/main" val="119163736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39624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Corinthians 5:10 For we must all appear before the judgment seat of Christ, that each one may receive the things </a:t>
            </a:r>
            <a:r>
              <a:rPr lang="en-US" i="1" dirty="0"/>
              <a:t>done </a:t>
            </a:r>
            <a:r>
              <a:rPr lang="en-US" dirty="0"/>
              <a:t>in the body, according to what he has done, </a:t>
            </a:r>
          </a:p>
        </p:txBody>
      </p:sp>
      <p:pic>
        <p:nvPicPr>
          <p:cNvPr id="49154" name="Picture 2" descr="http://wordexplain.com/images/be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198" y="0"/>
            <a:ext cx="5233093"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1" y="3849231"/>
            <a:ext cx="9116291"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smtClean="0"/>
              <a:t>whether </a:t>
            </a:r>
            <a:r>
              <a:rPr lang="en-US" dirty="0"/>
              <a:t>good or bad.  </a:t>
            </a:r>
            <a:r>
              <a:rPr lang="en-US" baseline="30000" dirty="0"/>
              <a:t>11</a:t>
            </a:r>
            <a:r>
              <a:rPr lang="en-US" dirty="0"/>
              <a:t>  Knowing, therefore, the terror of the Lord, we persuade men; </a:t>
            </a:r>
          </a:p>
        </p:txBody>
      </p:sp>
    </p:spTree>
    <p:extLst>
      <p:ext uri="{BB962C8B-B14F-4D97-AF65-F5344CB8AC3E}">
        <p14:creationId xmlns:p14="http://schemas.microsoft.com/office/powerpoint/2010/main" val="314320748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Romans 14:10 Why do you pass judgment on your brother? Or you, why do you despise your brother? For we will all stand before the judgment seat of God;  </a:t>
            </a:r>
            <a:r>
              <a:rPr lang="en-US" baseline="30000" dirty="0"/>
              <a:t>11</a:t>
            </a:r>
            <a:r>
              <a:rPr lang="en-US" dirty="0"/>
              <a:t> for it is written, "As I live, says the Lord, every knee shall bow to me, and every tongue shall confess to God."  </a:t>
            </a:r>
            <a:r>
              <a:rPr lang="en-US" baseline="30000" dirty="0"/>
              <a:t>12</a:t>
            </a:r>
            <a:r>
              <a:rPr lang="en-US" dirty="0"/>
              <a:t> So then each of us will give an account of himself to God.</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65556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Galatians 2:11 Now when Peter had come to Antioch, I withstood him to his face, because he was to be blamed;  </a:t>
            </a:r>
            <a:r>
              <a:rPr lang="en-US" baseline="30000" dirty="0"/>
              <a:t>12</a:t>
            </a:r>
            <a:r>
              <a:rPr lang="en-US" dirty="0"/>
              <a:t> for before certain men came from James, he would eat with the Gentiles; but when they came, he withdrew and separated himself, fearing those who were of the circumcision.  </a:t>
            </a:r>
            <a:r>
              <a:rPr lang="en-US" baseline="30000" dirty="0"/>
              <a:t>13</a:t>
            </a:r>
            <a:r>
              <a:rPr lang="en-US" dirty="0"/>
              <a:t> And the rest of the Jews also played the hypocrite with him, so that even Barnabas was carried away with their hypocrisy.  </a:t>
            </a:r>
            <a:r>
              <a:rPr lang="en-US" baseline="30000" dirty="0"/>
              <a:t>14</a:t>
            </a:r>
            <a:r>
              <a:rPr lang="en-US" dirty="0"/>
              <a:t> But when I saw that they were not straightforward about the truth of the gospel, I said to Peter before </a:t>
            </a:r>
            <a:r>
              <a:rPr lang="en-US" i="1" dirty="0"/>
              <a:t>them </a:t>
            </a:r>
            <a:r>
              <a:rPr lang="en-US" dirty="0"/>
              <a:t>all, "If you, being a Jew, live in the manner of Gentiles and not as the Jews, why do you compel Gentiles to live as Jews?  </a:t>
            </a:r>
          </a:p>
        </p:txBody>
      </p:sp>
    </p:spTree>
    <p:extLst>
      <p:ext uri="{BB962C8B-B14F-4D97-AF65-F5344CB8AC3E}">
        <p14:creationId xmlns:p14="http://schemas.microsoft.com/office/powerpoint/2010/main" val="377733902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smtClean="0"/>
              <a:t>15</a:t>
            </a:r>
            <a:r>
              <a:rPr lang="en-US" dirty="0" smtClean="0"/>
              <a:t> "We </a:t>
            </a:r>
            <a:r>
              <a:rPr lang="en-US" i="1" dirty="0" smtClean="0"/>
              <a:t>who are </a:t>
            </a:r>
            <a:r>
              <a:rPr lang="en-US" dirty="0" smtClean="0"/>
              <a:t>Jews by nature, and not sinners of the Gentiles,  </a:t>
            </a:r>
            <a:r>
              <a:rPr lang="en-US" baseline="30000" dirty="0" smtClean="0"/>
              <a:t>16</a:t>
            </a:r>
            <a:r>
              <a:rPr lang="en-US" dirty="0" smtClean="0"/>
              <a:t> "knowing that a man is not justified by the works of the law but by faith in Jesus Christ, even we have believed in Christ Jesus, that we might be justified by faith in Christ and not by the works of the law; for by the works of the law no flesh shall be justified.  </a:t>
            </a:r>
            <a:r>
              <a:rPr lang="en-US" baseline="30000" dirty="0" smtClean="0"/>
              <a:t>17</a:t>
            </a:r>
            <a:r>
              <a:rPr lang="en-US" dirty="0" smtClean="0"/>
              <a:t> "But if, while we seek to be justified by Christ, we ourselves also are found sinners, </a:t>
            </a:r>
            <a:r>
              <a:rPr lang="en-US" i="1" dirty="0" smtClean="0"/>
              <a:t>is </a:t>
            </a:r>
            <a:r>
              <a:rPr lang="en-US" dirty="0" smtClean="0"/>
              <a:t>Christ therefore a minister of sin? Certainly not!  </a:t>
            </a:r>
            <a:r>
              <a:rPr lang="en-US" baseline="30000" dirty="0" smtClean="0"/>
              <a:t>18</a:t>
            </a:r>
            <a:r>
              <a:rPr lang="en-US" dirty="0" smtClean="0"/>
              <a:t> "For if I build again those things which I destroyed, I make myself a transgressor.  </a:t>
            </a:r>
            <a:r>
              <a:rPr lang="en-US" baseline="30000" dirty="0" smtClean="0"/>
              <a:t>19</a:t>
            </a:r>
            <a:r>
              <a:rPr lang="en-US" dirty="0" smtClean="0"/>
              <a:t> "For I through the law died to the law that I might live to God</a:t>
            </a:r>
            <a:endParaRPr lang="en-US" dirty="0"/>
          </a:p>
        </p:txBody>
      </p:sp>
    </p:spTree>
    <p:extLst>
      <p:ext uri="{BB962C8B-B14F-4D97-AF65-F5344CB8AC3E}">
        <p14:creationId xmlns:p14="http://schemas.microsoft.com/office/powerpoint/2010/main" val="119856646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smtClean="0"/>
              <a:t>.  </a:t>
            </a:r>
            <a:r>
              <a:rPr lang="en-US" baseline="30000" dirty="0" smtClean="0"/>
              <a:t>20</a:t>
            </a:r>
            <a:r>
              <a:rPr lang="en-US" dirty="0" smtClean="0"/>
              <a:t> "I have been crucified with Christ; it is no longer I who live, but Christ lives in me; and the </a:t>
            </a:r>
            <a:r>
              <a:rPr lang="en-US" i="1" dirty="0" smtClean="0"/>
              <a:t>life </a:t>
            </a:r>
            <a:r>
              <a:rPr lang="en-US" dirty="0" smtClean="0"/>
              <a:t>which I now live in the flesh I live by faith in the Son of God, who loved me and gave Himself for me.  </a:t>
            </a:r>
            <a:r>
              <a:rPr lang="en-US" baseline="30000" dirty="0" smtClean="0"/>
              <a:t>21</a:t>
            </a:r>
            <a:r>
              <a:rPr lang="en-US" dirty="0" smtClean="0"/>
              <a:t> "I do not set aside the grace of God; for if righteousness </a:t>
            </a:r>
            <a:r>
              <a:rPr lang="en-US" i="1" dirty="0" smtClean="0"/>
              <a:t>comes </a:t>
            </a:r>
            <a:r>
              <a:rPr lang="en-US" dirty="0" smtClean="0"/>
              <a:t>through the law, then Christ died in vain."</a:t>
            </a:r>
            <a:endParaRPr lang="en-US" dirty="0"/>
          </a:p>
        </p:txBody>
      </p:sp>
      <p:pic>
        <p:nvPicPr>
          <p:cNvPr id="46082" name="Picture 2" descr="http://s3-eu-west-1.amazonaws.com/lookandlearn-preview/M/M814/M8147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622" y="2725016"/>
            <a:ext cx="5206178" cy="359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5195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Thessalonians 5:14 Now we exhort you, brethren, warn those who are unruly, comfort the fainthearted, uphold the weak, be patient with all.  </a:t>
            </a:r>
            <a:r>
              <a:rPr lang="en-US" baseline="30000" dirty="0"/>
              <a:t>15</a:t>
            </a:r>
            <a:r>
              <a:rPr lang="en-US" dirty="0"/>
              <a:t> See that no one renders evil for evil to anyone, but always pursue what is good both for yourselves and for all.</a:t>
            </a:r>
          </a:p>
        </p:txBody>
      </p:sp>
      <p:pic>
        <p:nvPicPr>
          <p:cNvPr id="45058" name="Picture 2" descr="http://www.eduguide.org/education/article_images/istock_elenathewise-5-teen-girl-comforting-her-frien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055" y="2209800"/>
            <a:ext cx="4038598"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99998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15</a:t>
            </a:r>
            <a:r>
              <a:rPr lang="en-US" dirty="0"/>
              <a:t> See that no one renders evil for evil to anyone</a:t>
            </a:r>
          </a:p>
        </p:txBody>
      </p:sp>
    </p:spTree>
    <p:extLst>
      <p:ext uri="{BB962C8B-B14F-4D97-AF65-F5344CB8AC3E}">
        <p14:creationId xmlns:p14="http://schemas.microsoft.com/office/powerpoint/2010/main" val="137860009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but always pursue what is good both for yourselves and for all.</a:t>
            </a:r>
          </a:p>
        </p:txBody>
      </p:sp>
    </p:spTree>
    <p:extLst>
      <p:ext uri="{BB962C8B-B14F-4D97-AF65-F5344CB8AC3E}">
        <p14:creationId xmlns:p14="http://schemas.microsoft.com/office/powerpoint/2010/main" val="312408942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MY RESPONSIBILITY</a:t>
            </a:r>
            <a:r>
              <a:rPr lang="en-US" dirty="0" smtClean="0"/>
              <a:t> </a:t>
            </a:r>
            <a:r>
              <a:rPr lang="en-US" dirty="0"/>
              <a:t>TO OTHERS</a:t>
            </a:r>
            <a:br>
              <a:rPr lang="en-US" dirty="0"/>
            </a:br>
            <a:r>
              <a:rPr lang="en-US" dirty="0"/>
              <a:t>Part 2</a:t>
            </a:r>
          </a:p>
        </p:txBody>
      </p:sp>
      <p:pic>
        <p:nvPicPr>
          <p:cNvPr id="3" name="Picture 4" descr="http://www.liv.ac.uk/hr/hr_images/recruitment/essentials/responsibilit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12" y="1257300"/>
            <a:ext cx="501697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67575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I must love and serve other Christians</a:t>
            </a:r>
          </a:p>
          <a:p>
            <a:r>
              <a:rPr lang="en-US" dirty="0"/>
              <a:t>2. I must practice the Golden Rule</a:t>
            </a:r>
          </a:p>
          <a:p>
            <a:r>
              <a:rPr lang="en-US" dirty="0"/>
              <a:t>3. I must help build up the church</a:t>
            </a:r>
          </a:p>
          <a:p>
            <a:r>
              <a:rPr lang="en-US" dirty="0"/>
              <a:t>4. Our fourth point comes from</a:t>
            </a:r>
            <a:r>
              <a:rPr lang="en-US" dirty="0" smtClean="0"/>
              <a:t>:</a:t>
            </a:r>
          </a:p>
          <a:p>
            <a:endParaRPr lang="en-US" dirty="0"/>
          </a:p>
          <a:p>
            <a:r>
              <a:rPr lang="en-US" dirty="0"/>
              <a:t> 1 Thessalonians 5:14 Now we exhort you, brethren, warn those who are unruly, comfort the fainthearted, uphold the weak, be patient with all.  </a:t>
            </a:r>
            <a:r>
              <a:rPr lang="en-US" baseline="30000" dirty="0"/>
              <a:t>15</a:t>
            </a:r>
            <a:r>
              <a:rPr lang="en-US" dirty="0"/>
              <a:t> See that no one renders evil for evil to anyone, but always pursue what is good both for yourselves and for all.</a:t>
            </a:r>
          </a:p>
        </p:txBody>
      </p:sp>
    </p:spTree>
    <p:extLst>
      <p:ext uri="{BB962C8B-B14F-4D97-AF65-F5344CB8AC3E}">
        <p14:creationId xmlns:p14="http://schemas.microsoft.com/office/powerpoint/2010/main" val="246781569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I must be a good example for others to follow</a:t>
            </a:r>
          </a:p>
        </p:txBody>
      </p:sp>
      <p:pic>
        <p:nvPicPr>
          <p:cNvPr id="38914" name="Picture 2" descr="http://www.ourmastersvoice.org/wp-content/uploads/2009/09/Be-A-Good-Example-For-Oth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714" y="762000"/>
            <a:ext cx="6667500" cy="444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64785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ESV 1 Timothy 4:12 Let no one despise you for your youth, but set the believers an example in speech, in conduct, in love, in faith, in purity.  </a:t>
            </a:r>
            <a:r>
              <a:rPr lang="en-US" baseline="30000" dirty="0"/>
              <a:t>13</a:t>
            </a:r>
            <a:r>
              <a:rPr lang="en-US" dirty="0"/>
              <a:t> Until I come, devote yourself to the public reading of Scripture, to exhortation, to teaching.</a:t>
            </a:r>
          </a:p>
        </p:txBody>
      </p:sp>
      <p:pic>
        <p:nvPicPr>
          <p:cNvPr id="37890" name="Picture 2" descr="http://1.bp.blogspot.com/_lagPlOsTWco/TECfc-uDk-I/AAAAAAAABCI/b5MyRio_NEQ/s1600/beanexamp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591" y="2362200"/>
            <a:ext cx="47625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6737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Corinthians 5:9 So whether we are at home or away, we make it our aim to please him.  </a:t>
            </a:r>
            <a:r>
              <a:rPr lang="en-US" baseline="30000" dirty="0"/>
              <a:t>10</a:t>
            </a:r>
            <a:r>
              <a:rPr lang="en-US" dirty="0"/>
              <a:t> For we must all appear before the judgment seat of Christ, so that each one may receive what is due for what he has done in the body, whether good or evil.</a:t>
            </a:r>
          </a:p>
        </p:txBody>
      </p:sp>
    </p:spTree>
    <p:extLst>
      <p:ext uri="{BB962C8B-B14F-4D97-AF65-F5344CB8AC3E}">
        <p14:creationId xmlns:p14="http://schemas.microsoft.com/office/powerpoint/2010/main" val="67539209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Proverbs 18:21 Death and life are in the power of the tongue.</a:t>
            </a:r>
          </a:p>
        </p:txBody>
      </p:sp>
      <p:pic>
        <p:nvPicPr>
          <p:cNvPr id="36866" name="Picture 2" descr="http://lizrios.com/wp-content/uploads/2011/10/296381_10150414439805429_646490428_10743675_544501784_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2273"/>
            <a:ext cx="5780688"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61534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Proverbs 21:23 Whoever guards his mouth and tongue Keeps his soul from troubles</a:t>
            </a:r>
            <a:r>
              <a:rPr lang="en-US" dirty="0" smtClean="0"/>
              <a:t>.</a:t>
            </a:r>
          </a:p>
          <a:p>
            <a:endParaRPr lang="en-US" dirty="0"/>
          </a:p>
          <a:p>
            <a:r>
              <a:rPr lang="en-US" dirty="0"/>
              <a:t>Proverbs 16:23 The heart of the wise teaches his mouth, And adds learning to his lips.  24 Pleasant words are like a honeycomb, Sweetness to the soul and health to the bones.  </a:t>
            </a:r>
          </a:p>
        </p:txBody>
      </p:sp>
      <p:pic>
        <p:nvPicPr>
          <p:cNvPr id="35842" name="Picture 2" descr="http://sphotos-b.xx.fbcdn.net/hphotos-snc7/383823_380209905384388_54078247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 y="3108543"/>
            <a:ext cx="91440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23620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circle(in)">
                                      <p:cBhvr>
                                        <p:cTn id="7"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Colossians 4:6 Let your speech always be with grace, seasoned with salt, that you may know how you ought to answer each one. </a:t>
            </a:r>
          </a:p>
          <a:p>
            <a:r>
              <a:rPr lang="en-US" dirty="0"/>
              <a:t> </a:t>
            </a:r>
          </a:p>
          <a:p>
            <a:r>
              <a:rPr lang="en-US" dirty="0"/>
              <a:t>Ephesians 4:29 Let no corrupt word proceed out of your mouth, but what is good for necessary edification, that it may impart grace to the hearers. </a:t>
            </a:r>
          </a:p>
        </p:txBody>
      </p:sp>
      <p:pic>
        <p:nvPicPr>
          <p:cNvPr id="34818" name="Picture 2" descr="http://christrescuemission.org/yahoo_site_admin/assets/images/Prov-055_05.1230190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00400"/>
            <a:ext cx="38100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69828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517064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eaLnBrk="1" hangingPunct="1"/>
            <a:r>
              <a:rPr lang="en-US" sz="6600" dirty="0"/>
              <a:t>in </a:t>
            </a:r>
            <a:endParaRPr lang="en-US" sz="6600" dirty="0" smtClean="0"/>
          </a:p>
          <a:p>
            <a:pPr algn="ctr" eaLnBrk="1" hangingPunct="1"/>
            <a:r>
              <a:rPr lang="en-US" sz="6600" dirty="0" smtClean="0"/>
              <a:t>conduct,</a:t>
            </a:r>
          </a:p>
          <a:p>
            <a:pPr algn="ctr" eaLnBrk="1" hangingPunct="1"/>
            <a:r>
              <a:rPr lang="en-US" sz="6600" dirty="0" smtClean="0"/>
              <a:t> </a:t>
            </a:r>
            <a:r>
              <a:rPr lang="en-US" sz="6600" dirty="0"/>
              <a:t>in love, </a:t>
            </a:r>
            <a:endParaRPr lang="en-US" sz="6600" dirty="0" smtClean="0"/>
          </a:p>
          <a:p>
            <a:pPr algn="ctr" eaLnBrk="1" hangingPunct="1"/>
            <a:r>
              <a:rPr lang="en-US" sz="6600" dirty="0" smtClean="0"/>
              <a:t>in </a:t>
            </a:r>
            <a:r>
              <a:rPr lang="en-US" sz="6600" dirty="0"/>
              <a:t>faith, </a:t>
            </a:r>
            <a:endParaRPr lang="en-US" sz="6600" dirty="0" smtClean="0"/>
          </a:p>
          <a:p>
            <a:pPr algn="ctr" eaLnBrk="1" hangingPunct="1"/>
            <a:r>
              <a:rPr lang="en-US" sz="6600" dirty="0" smtClean="0"/>
              <a:t>in </a:t>
            </a:r>
            <a:r>
              <a:rPr lang="en-US" sz="6600" dirty="0"/>
              <a:t>purity. </a:t>
            </a:r>
          </a:p>
        </p:txBody>
      </p:sp>
    </p:spTree>
    <p:extLst>
      <p:ext uri="{BB962C8B-B14F-4D97-AF65-F5344CB8AC3E}">
        <p14:creationId xmlns:p14="http://schemas.microsoft.com/office/powerpoint/2010/main" val="404116077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13</a:t>
            </a:r>
            <a:r>
              <a:rPr lang="en-US" dirty="0"/>
              <a:t> Until I come, devote yourself to the public reading of Scripture, to exhortation, to teaching.</a:t>
            </a:r>
          </a:p>
        </p:txBody>
      </p:sp>
      <p:pic>
        <p:nvPicPr>
          <p:cNvPr id="32770" name="Picture 2" descr="http://christianitymatters.files.wordpress.com/2012/03/scripture-rea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164" y="1066800"/>
            <a:ext cx="6009672"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7234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I must pray for others. </a:t>
            </a:r>
          </a:p>
        </p:txBody>
      </p:sp>
      <p:pic>
        <p:nvPicPr>
          <p:cNvPr id="31748" name="Picture 4" descr="http://1.bp.blogspot.com/-2sL2iBA47Sc/Tc3ukGB0_cI/AAAAAAAAAVc/fjjEoFMdZsw/s1600/praying+wi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43000"/>
            <a:ext cx="60960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07573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Hebrews 4:15 For we do not have a High Priest who cannot sympathize with our weaknesses, but was in all </a:t>
            </a:r>
            <a:r>
              <a:rPr lang="en-US" i="1" dirty="0"/>
              <a:t>points </a:t>
            </a:r>
            <a:r>
              <a:rPr lang="en-US" dirty="0"/>
              <a:t>tempted as </a:t>
            </a:r>
            <a:r>
              <a:rPr lang="en-US" i="1" dirty="0"/>
              <a:t>we are, yet </a:t>
            </a:r>
            <a:r>
              <a:rPr lang="en-US" dirty="0"/>
              <a:t>without sin.  </a:t>
            </a:r>
            <a:r>
              <a:rPr lang="en-US" baseline="30000" dirty="0"/>
              <a:t>16</a:t>
            </a:r>
            <a:r>
              <a:rPr lang="en-US" dirty="0"/>
              <a:t> Let us therefore come boldly to the throne of grace, that we may obtain mercy and find grace to help in time of need.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2971800"/>
            <a:ext cx="6350000" cy="3289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James 5:16 Confess </a:t>
            </a:r>
            <a:r>
              <a:rPr lang="en-US" i="1" dirty="0"/>
              <a:t>your </a:t>
            </a:r>
            <a:r>
              <a:rPr lang="en-US" dirty="0"/>
              <a:t>trespasses to one another, and pray for one another, that you may be healed. The effective, fervent prayer of a righteous man avails much.</a:t>
            </a:r>
          </a:p>
          <a:p>
            <a:r>
              <a:rPr lang="en-US" dirty="0"/>
              <a:t> </a:t>
            </a:r>
          </a:p>
          <a:p>
            <a:r>
              <a:rPr lang="en-US" dirty="0"/>
              <a:t>Colossians 1:9 For this reason we also, since the day we heard it, do not cease to pray for you, and to ask that you may be filled with the knowledge of His will in all wisdom and spiritual understanding;</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Hebrews 13:18  Pray for us; for we are confident that we have a good conscience, in all things desiring to live honorably.</a:t>
            </a:r>
          </a:p>
          <a:p>
            <a:r>
              <a:rPr lang="en-US" dirty="0"/>
              <a:t> </a:t>
            </a:r>
          </a:p>
          <a:p>
            <a:r>
              <a:rPr lang="en-US" dirty="0"/>
              <a:t>1 Timothy 2:1 Therefore I exhort first of all that supplications, prayers, intercessions, </a:t>
            </a:r>
            <a:r>
              <a:rPr lang="en-US" i="1" dirty="0"/>
              <a:t>and </a:t>
            </a:r>
            <a:r>
              <a:rPr lang="en-US" dirty="0"/>
              <a:t>giving of thanks be made for all men,  </a:t>
            </a:r>
            <a:r>
              <a:rPr lang="en-US" baseline="30000" dirty="0"/>
              <a:t>2</a:t>
            </a:r>
            <a:r>
              <a:rPr lang="en-US" dirty="0"/>
              <a:t> for kings and all who are in authority, that we may lead a quiet and peaceable life in all godliness and reverence.  </a:t>
            </a:r>
            <a:r>
              <a:rPr lang="en-US" baseline="30000" dirty="0"/>
              <a:t>3</a:t>
            </a:r>
            <a:r>
              <a:rPr lang="en-US" dirty="0"/>
              <a:t> For this </a:t>
            </a:r>
            <a:r>
              <a:rPr lang="en-US" i="1" dirty="0"/>
              <a:t>is </a:t>
            </a:r>
            <a:r>
              <a:rPr lang="en-US" dirty="0"/>
              <a:t>good and acceptable in the sight of God our Savior,</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3. I must do what I can to restore the fallen </a:t>
            </a:r>
          </a:p>
        </p:txBody>
      </p:sp>
      <p:pic>
        <p:nvPicPr>
          <p:cNvPr id="6148" name="Picture 4" descr="http://1.bp.blogspot.com/_PHHZqwGynuI/TDvBxw3gFWI/AAAAAAAAApA/PaywUliKrDY/s1600/helping-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914400"/>
            <a:ext cx="3381375" cy="50660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6096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Corinthians 9:24 Do you not know that those who run in a race all run, but one receives the prize? Run in such a way that you may obtain </a:t>
            </a:r>
            <a:r>
              <a:rPr lang="en-US" i="1" dirty="0"/>
              <a:t>it.</a:t>
            </a:r>
            <a:r>
              <a:rPr lang="en-US" dirty="0"/>
              <a:t>  </a:t>
            </a:r>
            <a:r>
              <a:rPr lang="en-US" baseline="30000" dirty="0"/>
              <a:t>25</a:t>
            </a:r>
            <a:r>
              <a:rPr lang="en-US" dirty="0"/>
              <a:t> And everyone who competes </a:t>
            </a:r>
            <a:r>
              <a:rPr lang="en-US" i="1" dirty="0"/>
              <a:t>for the prize </a:t>
            </a:r>
            <a:r>
              <a:rPr lang="en-US" dirty="0"/>
              <a:t>is temperate in all things. Now they </a:t>
            </a:r>
            <a:r>
              <a:rPr lang="en-US" i="1" dirty="0"/>
              <a:t>do it </a:t>
            </a:r>
            <a:r>
              <a:rPr lang="en-US" dirty="0"/>
              <a:t>to obtain </a:t>
            </a:r>
            <a:r>
              <a:rPr lang="en-US" dirty="0" smtClean="0"/>
              <a:t>a</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1172"/>
            <a:ext cx="3048000" cy="3169227"/>
          </a:xfrm>
          <a:prstGeom prst="rect">
            <a:avLst/>
          </a:prstGeom>
        </p:spPr>
      </p:pic>
      <p:sp>
        <p:nvSpPr>
          <p:cNvPr id="4" name="Text Box 2"/>
          <p:cNvSpPr txBox="1">
            <a:spLocks noChangeArrowheads="1"/>
          </p:cNvSpPr>
          <p:nvPr/>
        </p:nvSpPr>
        <p:spPr bwMode="auto">
          <a:xfrm>
            <a:off x="27708" y="3429000"/>
            <a:ext cx="9116291"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smtClean="0"/>
              <a:t>perishable crown, but we </a:t>
            </a:r>
            <a:r>
              <a:rPr lang="en-US" i="1" dirty="0" smtClean="0"/>
              <a:t>for </a:t>
            </a:r>
            <a:r>
              <a:rPr lang="en-US" dirty="0" smtClean="0"/>
              <a:t>an imperishable </a:t>
            </a:r>
            <a:r>
              <a:rPr lang="en-US" i="1" dirty="0" smtClean="0"/>
              <a:t>crown.</a:t>
            </a:r>
            <a:r>
              <a:rPr lang="en-US" dirty="0" smtClean="0"/>
              <a:t>  </a:t>
            </a:r>
            <a:r>
              <a:rPr lang="en-US" baseline="30000" dirty="0" smtClean="0"/>
              <a:t>26</a:t>
            </a:r>
            <a:r>
              <a:rPr lang="en-US" dirty="0" smtClean="0"/>
              <a:t> Therefore I run thus: not with uncertainty. Thus I fight: not as </a:t>
            </a:r>
            <a:r>
              <a:rPr lang="en-US" i="1" dirty="0" smtClean="0"/>
              <a:t>one who </a:t>
            </a:r>
            <a:r>
              <a:rPr lang="en-US" dirty="0" smtClean="0"/>
              <a:t>beats the air.  </a:t>
            </a:r>
            <a:r>
              <a:rPr lang="en-US" baseline="30000" dirty="0" smtClean="0"/>
              <a:t>27</a:t>
            </a:r>
            <a:r>
              <a:rPr lang="en-US" dirty="0" smtClean="0"/>
              <a:t> But I discipline my body and bring </a:t>
            </a:r>
            <a:r>
              <a:rPr lang="en-US" i="1" dirty="0" smtClean="0"/>
              <a:t>it </a:t>
            </a:r>
            <a:r>
              <a:rPr lang="en-US" dirty="0" smtClean="0"/>
              <a:t>into subjection, lest, when I have preached to others, I myself should become disqualified.</a:t>
            </a:r>
            <a:endParaRPr lang="en-US" dirty="0"/>
          </a:p>
        </p:txBody>
      </p:sp>
    </p:spTree>
    <p:extLst>
      <p:ext uri="{BB962C8B-B14F-4D97-AF65-F5344CB8AC3E}">
        <p14:creationId xmlns:p14="http://schemas.microsoft.com/office/powerpoint/2010/main" val="99163771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 y="0"/>
            <a:ext cx="57912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18:11 "The Pharisee stood and prayed thus with himself, 'God, I thank You that I am not like other men -- </a:t>
            </a:r>
            <a:r>
              <a:rPr lang="en-US" dirty="0" err="1"/>
              <a:t>extortioners</a:t>
            </a:r>
            <a:r>
              <a:rPr lang="en-US" dirty="0"/>
              <a:t>, unjust, adulterers, or even as this tax collector.  </a:t>
            </a:r>
            <a:r>
              <a:rPr lang="en-US" baseline="30000" dirty="0"/>
              <a:t>12</a:t>
            </a:r>
            <a:r>
              <a:rPr lang="en-US" dirty="0"/>
              <a:t> 'I fast twice a week; I give tithes of all that I possess.'</a:t>
            </a:r>
          </a:p>
        </p:txBody>
      </p:sp>
      <p:pic>
        <p:nvPicPr>
          <p:cNvPr id="7172" name="Picture 4" descr="http://theregeneration.files.wordpress.com/2010/10/harold_copping_the_pharisee_and_the_publican_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76199"/>
            <a:ext cx="3328555" cy="47534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James 5:19 Brethren, if anyone among you wanders from the truth, and someone turns him back,  </a:t>
            </a:r>
            <a:r>
              <a:rPr lang="en-US" baseline="30000" dirty="0"/>
              <a:t>20</a:t>
            </a:r>
            <a:r>
              <a:rPr lang="en-US" dirty="0"/>
              <a:t> let him know that he who turns a sinner from the error of his way will save a soul from death and cover a multitude of sins.  </a:t>
            </a:r>
          </a:p>
        </p:txBody>
      </p:sp>
      <p:pic>
        <p:nvPicPr>
          <p:cNvPr id="9220" name="Picture 4" descr="http://3.bp.blogspot.com/_0z6WPylXzsc/S_SeJpSuGoI/AAAAAAAABvQ/VfuMqMVudEI/s400/breaking-cha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77942"/>
            <a:ext cx="3362325" cy="41244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Galatians 6:1  Brethren, if a man is overtaken in any trespass, you who </a:t>
            </a:r>
            <a:r>
              <a:rPr lang="en-US" i="1" dirty="0"/>
              <a:t>are </a:t>
            </a:r>
            <a:r>
              <a:rPr lang="en-US" dirty="0"/>
              <a:t>spiritual restore such a one in a spirit of gentleness, considering yourself lest you also be tempted.  </a:t>
            </a:r>
            <a:r>
              <a:rPr lang="en-US" baseline="30000" dirty="0"/>
              <a:t>2</a:t>
            </a:r>
            <a:r>
              <a:rPr lang="en-US" dirty="0"/>
              <a:t> Bear one another's burdens, and so fulfill the law of Christ. </a:t>
            </a:r>
          </a:p>
        </p:txBody>
      </p:sp>
      <p:pic>
        <p:nvPicPr>
          <p:cNvPr id="10244" name="Picture 4" descr="http://4.bp.blogspot.com/_oEkM9D116sM/TPcJEk78hlI/AAAAAAAAACs/x2LoBK7RSTY/s1600/burdenbearer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91" y="2362200"/>
            <a:ext cx="5167817"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4. I must be ready to forgive those who repent</a:t>
            </a:r>
          </a:p>
        </p:txBody>
      </p:sp>
      <p:pic>
        <p:nvPicPr>
          <p:cNvPr id="11268" name="Picture 4" descr="http://4.bp.blogspot.com/-wJF9A7C0Qcs/UC23lhBZ4SI/AAAAAAAAIOY/ox-_8O6OXLY/s1600/power+of+forgive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79" y="609600"/>
            <a:ext cx="7947837" cy="59608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00850"/>
          </a:xfrm>
          <a:prstGeom prst="rect">
            <a:avLst/>
          </a:prstGeom>
        </p:spPr>
      </p:pic>
      <p:sp>
        <p:nvSpPr>
          <p:cNvPr id="12290"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Romans 5:6 For when we were still without strength, in due time Christ died for the ungodly.  </a:t>
            </a:r>
            <a:r>
              <a:rPr lang="en-US" baseline="30000" dirty="0"/>
              <a:t>7</a:t>
            </a:r>
            <a:r>
              <a:rPr lang="en-US" dirty="0"/>
              <a:t> For scarcely for a righteous man will one die; yet perhaps for a good man someone would even dare to die.  </a:t>
            </a:r>
            <a:r>
              <a:rPr lang="en-US" baseline="30000" dirty="0"/>
              <a:t>8</a:t>
            </a:r>
            <a:r>
              <a:rPr lang="en-US" dirty="0"/>
              <a:t> But God demonstrates His own love toward us, in that while we were still sinners, Christ died for us.  </a:t>
            </a:r>
            <a:r>
              <a:rPr lang="en-US" baseline="30000" dirty="0"/>
              <a:t>9</a:t>
            </a:r>
            <a:r>
              <a:rPr lang="en-US" dirty="0"/>
              <a:t> Much more then, having now been justified by His blood, we shall be saved from wrath through Him.</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4810125"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 1 John 1:7 But if we walk in the light as He is in the light, we have fellowship with one another, and the blood of Jesus Christ His Son cleanses us from all </a:t>
            </a:r>
            <a:r>
              <a:rPr lang="en-US" dirty="0" smtClean="0"/>
              <a:t>sin</a:t>
            </a:r>
            <a:endParaRPr lang="en-US" dirty="0"/>
          </a:p>
        </p:txBody>
      </p:sp>
      <p:pic>
        <p:nvPicPr>
          <p:cNvPr id="13316" name="Picture 4" descr="http://laboringinthelord.com/wp-content/uploads/2012/01/walking_into_ligh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5" y="0"/>
            <a:ext cx="4286250" cy="284797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10391" y="3048000"/>
            <a:ext cx="9106766"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smtClean="0"/>
              <a:t>8</a:t>
            </a:r>
            <a:r>
              <a:rPr lang="en-US" dirty="0" smtClean="0"/>
              <a:t> </a:t>
            </a:r>
            <a:r>
              <a:rPr lang="en-US" dirty="0"/>
              <a:t>If we say that we have no sin, we deceive ourselves, and the truth is not in us.  </a:t>
            </a:r>
            <a:r>
              <a:rPr lang="en-US" baseline="30000" dirty="0"/>
              <a:t>9</a:t>
            </a:r>
            <a:r>
              <a:rPr lang="en-US" dirty="0"/>
              <a:t> If we confess our sins, He is faithful and just to forgive us </a:t>
            </a:r>
            <a:r>
              <a:rPr lang="en-US" i="1" dirty="0"/>
              <a:t>our </a:t>
            </a:r>
            <a:r>
              <a:rPr lang="en-US" dirty="0"/>
              <a:t>sins and to cleanse us from all unrighteousness.</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17:3 "Take heed to yourselves. If your brother sins against you, rebuke him; and if he repents, forgive him.  </a:t>
            </a:r>
            <a:r>
              <a:rPr lang="en-US" baseline="30000" dirty="0"/>
              <a:t>4</a:t>
            </a:r>
            <a:r>
              <a:rPr lang="en-US" dirty="0"/>
              <a:t> "And if he sins against you seven times in a day, and seven times in a day returns to you, saying, 'I repent,' you shall forgive him."</a:t>
            </a:r>
          </a:p>
          <a:p>
            <a:r>
              <a:rPr lang="en-US" dirty="0"/>
              <a:t> </a:t>
            </a:r>
          </a:p>
          <a:p>
            <a:r>
              <a:rPr lang="en-US" dirty="0"/>
              <a:t>Mark 11:25 " And whenever you stand praying, if you have anything against anyone, forgive him, that your Father in heaven may also forgive you your trespasses.  </a:t>
            </a:r>
            <a:r>
              <a:rPr lang="en-US" baseline="30000" dirty="0"/>
              <a:t>26</a:t>
            </a:r>
            <a:r>
              <a:rPr lang="en-US" dirty="0"/>
              <a:t> "But if you do not forgive, neither will your Father in heaven forgive your trespasses."</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9144000" cy="649408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600" dirty="0"/>
              <a:t>Matthew 18:23 "Therefore the kingdom of heaven is like a certain king who wanted to settle accounts with his servants.  </a:t>
            </a:r>
            <a:r>
              <a:rPr lang="en-US" sz="2600" baseline="30000" dirty="0"/>
              <a:t>24</a:t>
            </a:r>
            <a:r>
              <a:rPr lang="en-US" sz="2600" dirty="0"/>
              <a:t> "And when he had begun to settle accounts, one was brought to him who owed him ten thousand talents.  </a:t>
            </a:r>
            <a:r>
              <a:rPr lang="en-US" sz="2600" baseline="30000" dirty="0"/>
              <a:t>25</a:t>
            </a:r>
            <a:r>
              <a:rPr lang="en-US" sz="2600" dirty="0"/>
              <a:t> "But as he was not able to pay, his master commanded that he be sold, with his wife and children and all that he had, and that payment be made.  </a:t>
            </a:r>
            <a:r>
              <a:rPr lang="en-US" sz="2600" baseline="30000" dirty="0"/>
              <a:t>26</a:t>
            </a:r>
            <a:r>
              <a:rPr lang="en-US" sz="2600" dirty="0"/>
              <a:t> "The servant therefore fell down before him, saying, 'Master, have patience with me, and I will pay you all.'  </a:t>
            </a:r>
            <a:r>
              <a:rPr lang="en-US" sz="2600" baseline="30000" dirty="0"/>
              <a:t>27</a:t>
            </a:r>
            <a:r>
              <a:rPr lang="en-US" sz="2600" dirty="0"/>
              <a:t> "Then the master of that servant was moved with compassion, released him, and forgave him the debt.  </a:t>
            </a:r>
            <a:r>
              <a:rPr lang="en-US" sz="2600" baseline="30000" dirty="0"/>
              <a:t>28</a:t>
            </a:r>
            <a:r>
              <a:rPr lang="en-US" sz="2600" dirty="0"/>
              <a:t> "But that servant went out and found one of his fellow servants who owed him a hundred denarii; and he laid hands on him and took </a:t>
            </a:r>
            <a:r>
              <a:rPr lang="en-US" sz="2600" i="1" dirty="0"/>
              <a:t>him </a:t>
            </a:r>
            <a:r>
              <a:rPr lang="en-US" sz="2600" dirty="0"/>
              <a:t>by the throat, saying, 'Pay me what you owe</a:t>
            </a:r>
            <a:r>
              <a:rPr lang="en-US" sz="2600" dirty="0" smtClean="0"/>
              <a:t>!'</a:t>
            </a:r>
            <a:endParaRPr lang="en-US" sz="2600"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0"/>
            <a:ext cx="9144000" cy="649408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600" baseline="30000" dirty="0" smtClean="0"/>
              <a:t>29</a:t>
            </a:r>
            <a:r>
              <a:rPr lang="en-US" sz="2600" dirty="0" smtClean="0"/>
              <a:t> "So his fellow servant fell down at his feet and begged him, saying, 'Have patience with me, and I will pay you all.'  </a:t>
            </a:r>
            <a:r>
              <a:rPr lang="en-US" sz="2600" baseline="30000" dirty="0" smtClean="0"/>
              <a:t>30</a:t>
            </a:r>
            <a:r>
              <a:rPr lang="en-US" sz="2600" dirty="0" smtClean="0"/>
              <a:t> "And he would not, but went and threw him into prison till he should pay the debt.  </a:t>
            </a:r>
            <a:r>
              <a:rPr lang="en-US" sz="2600" baseline="30000" dirty="0" smtClean="0"/>
              <a:t>31</a:t>
            </a:r>
            <a:r>
              <a:rPr lang="en-US" sz="2600" dirty="0" smtClean="0"/>
              <a:t> "So when his fellow servants saw what had been done, they were very grieved, and came and told their master all that had been done.  </a:t>
            </a:r>
            <a:r>
              <a:rPr lang="en-US" sz="2600" baseline="30000" dirty="0" smtClean="0"/>
              <a:t>32</a:t>
            </a:r>
            <a:r>
              <a:rPr lang="en-US" sz="2600" dirty="0" smtClean="0"/>
              <a:t> "Then his master, after he had called him, said to him, 'You wicked servant! I forgave you all that debt because you begged me.  </a:t>
            </a:r>
            <a:r>
              <a:rPr lang="en-US" sz="2600" baseline="30000" dirty="0" smtClean="0"/>
              <a:t>33</a:t>
            </a:r>
            <a:r>
              <a:rPr lang="en-US" sz="2600" dirty="0" smtClean="0"/>
              <a:t> 'Should you not also have had compassion on your fellow servant, just as I had pity on you?'  </a:t>
            </a:r>
            <a:r>
              <a:rPr lang="en-US" sz="2600" baseline="30000" dirty="0" smtClean="0"/>
              <a:t>34</a:t>
            </a:r>
            <a:r>
              <a:rPr lang="en-US" sz="2600" dirty="0" smtClean="0"/>
              <a:t> "And his master was angry, and delivered him to the torturers until he should pay all that was due to him.  </a:t>
            </a:r>
            <a:r>
              <a:rPr lang="en-US" sz="2600" baseline="30000" dirty="0" smtClean="0"/>
              <a:t>35</a:t>
            </a:r>
            <a:r>
              <a:rPr lang="en-US" sz="2600" dirty="0" smtClean="0"/>
              <a:t> "So My heavenly Father also will do to you if each of you, from his heart, does not forgive his brother his trespasses." </a:t>
            </a:r>
            <a:endParaRPr lang="en-US" sz="2600"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9144000" cy="378565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sz="4800" dirty="0"/>
              <a:t>1 Peter 2:17 </a:t>
            </a:r>
            <a:endParaRPr lang="en-US" sz="4800" dirty="0" smtClean="0"/>
          </a:p>
          <a:p>
            <a:pPr algn="ctr"/>
            <a:r>
              <a:rPr lang="en-US" sz="4800" dirty="0" smtClean="0"/>
              <a:t>Honor </a:t>
            </a:r>
            <a:r>
              <a:rPr lang="en-US" sz="4800" dirty="0"/>
              <a:t>all </a:t>
            </a:r>
            <a:r>
              <a:rPr lang="en-US" sz="4800" i="1" dirty="0"/>
              <a:t>people. </a:t>
            </a:r>
            <a:endParaRPr lang="en-US" sz="4800" i="1" dirty="0" smtClean="0"/>
          </a:p>
          <a:p>
            <a:pPr algn="ctr"/>
            <a:r>
              <a:rPr lang="en-US" sz="4800" dirty="0" smtClean="0"/>
              <a:t>Love </a:t>
            </a:r>
            <a:r>
              <a:rPr lang="en-US" sz="4800" dirty="0"/>
              <a:t>the brotherhood</a:t>
            </a:r>
            <a:r>
              <a:rPr lang="en-US" sz="4800" dirty="0" smtClean="0"/>
              <a:t>.</a:t>
            </a:r>
          </a:p>
          <a:p>
            <a:pPr algn="ctr"/>
            <a:r>
              <a:rPr lang="en-US" sz="4800" dirty="0" smtClean="0"/>
              <a:t> </a:t>
            </a:r>
            <a:r>
              <a:rPr lang="en-US" sz="4800" dirty="0"/>
              <a:t>Fear God. </a:t>
            </a:r>
            <a:endParaRPr lang="en-US" sz="4800" dirty="0" smtClean="0"/>
          </a:p>
          <a:p>
            <a:pPr algn="ctr"/>
            <a:r>
              <a:rPr lang="en-US" sz="4800" dirty="0" smtClean="0"/>
              <a:t>Honor </a:t>
            </a:r>
            <a:r>
              <a:rPr lang="en-US" sz="4800" dirty="0"/>
              <a:t>the king.</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marL="514350" indent="-514350">
              <a:buAutoNum type="arabicPeriod"/>
            </a:pPr>
            <a:r>
              <a:rPr lang="en-US" dirty="0" smtClean="0"/>
              <a:t>I </a:t>
            </a:r>
            <a:r>
              <a:rPr lang="en-US" dirty="0"/>
              <a:t>must love and serve other </a:t>
            </a:r>
            <a:r>
              <a:rPr lang="en-US" dirty="0" smtClean="0"/>
              <a:t>Christians</a:t>
            </a:r>
          </a:p>
          <a:p>
            <a:pPr marL="514350" indent="-514350">
              <a:buAutoNum type="arabicPeriod"/>
            </a:pPr>
            <a:endParaRPr lang="en-US" dirty="0"/>
          </a:p>
          <a:p>
            <a:r>
              <a:rPr lang="en-US" dirty="0"/>
              <a:t>Galatians 5:13 For you, brethren, have been called to liberty; only do not </a:t>
            </a:r>
            <a:r>
              <a:rPr lang="en-US" i="1" dirty="0"/>
              <a:t>use </a:t>
            </a:r>
            <a:r>
              <a:rPr lang="en-US" dirty="0"/>
              <a:t>liberty as an opportunity for the flesh, but through love serve one another.</a:t>
            </a:r>
          </a:p>
        </p:txBody>
      </p:sp>
      <p:pic>
        <p:nvPicPr>
          <p:cNvPr id="62466" name="Picture 2" descr="http://crossover-church.com/images/ser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362199"/>
            <a:ext cx="5867400" cy="440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26592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13:35 "By this all will know that you are My disciples, if you have love for one another."</a:t>
            </a:r>
          </a:p>
        </p:txBody>
      </p:sp>
      <p:pic>
        <p:nvPicPr>
          <p:cNvPr id="61442" name="Picture 2" descr="http://4.bp.blogspot.com/_AKc5l__kNVQ/TTG8ioyQ_-I/AAAAAAAAAXU/OpkitlNyt78/s1600/serve-oth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63336"/>
            <a:ext cx="6591300" cy="479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50650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609397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600" dirty="0"/>
              <a:t>John 13:3 Jesus, knowing that the Father had given all things into His hands, and that He had come from God and was going to God,  </a:t>
            </a:r>
            <a:r>
              <a:rPr lang="en-US" sz="2600" baseline="30000" dirty="0"/>
              <a:t>4</a:t>
            </a:r>
            <a:r>
              <a:rPr lang="en-US" sz="2600" dirty="0"/>
              <a:t> rose from supper and laid aside His garments, took a towel and girded Himself.  </a:t>
            </a:r>
            <a:r>
              <a:rPr lang="en-US" sz="2600" baseline="30000" dirty="0"/>
              <a:t>5</a:t>
            </a:r>
            <a:r>
              <a:rPr lang="en-US" sz="2600" dirty="0"/>
              <a:t> After that, He poured water into a basin and began to wash the disciples' feet, and to wipe </a:t>
            </a:r>
            <a:r>
              <a:rPr lang="en-US" sz="2600" i="1" dirty="0"/>
              <a:t>them </a:t>
            </a:r>
            <a:r>
              <a:rPr lang="en-US" sz="2600" dirty="0"/>
              <a:t>with the towel with which He was girded.  </a:t>
            </a:r>
            <a:r>
              <a:rPr lang="en-US" sz="2600" baseline="30000" dirty="0"/>
              <a:t>6</a:t>
            </a:r>
            <a:r>
              <a:rPr lang="en-US" sz="2600" dirty="0"/>
              <a:t> Then He came to Simon Peter. And </a:t>
            </a:r>
            <a:r>
              <a:rPr lang="en-US" sz="2600" i="1" dirty="0"/>
              <a:t>Peter </a:t>
            </a:r>
            <a:r>
              <a:rPr lang="en-US" sz="2600" dirty="0"/>
              <a:t>said to Him, "Lord, are You washing my feet?"  </a:t>
            </a:r>
            <a:r>
              <a:rPr lang="en-US" sz="2600" baseline="30000" dirty="0"/>
              <a:t>7</a:t>
            </a:r>
            <a:r>
              <a:rPr lang="en-US" sz="2600" dirty="0"/>
              <a:t> Jesus answered and said to him, "What I am doing you do not understand now, but you will know after this."  </a:t>
            </a:r>
            <a:r>
              <a:rPr lang="en-US" sz="2600" baseline="30000" dirty="0"/>
              <a:t>8</a:t>
            </a:r>
            <a:r>
              <a:rPr lang="en-US" sz="2600" dirty="0"/>
              <a:t> Peter said to Him, "You shall never wash my feet!" Jesus answered him, "If I do not wash you, you have no part with Me."  </a:t>
            </a:r>
            <a:r>
              <a:rPr lang="en-US" sz="2600" baseline="30000" dirty="0"/>
              <a:t>9</a:t>
            </a:r>
            <a:r>
              <a:rPr lang="en-US" sz="2600" dirty="0"/>
              <a:t> Simon Peter said to Him, "Lord, not my feet only, but also </a:t>
            </a:r>
            <a:r>
              <a:rPr lang="en-US" sz="2600" i="1" dirty="0"/>
              <a:t>my </a:t>
            </a:r>
            <a:r>
              <a:rPr lang="en-US" sz="2600" dirty="0"/>
              <a:t>hands and </a:t>
            </a:r>
            <a:r>
              <a:rPr lang="en-US" sz="2600" i="1" dirty="0"/>
              <a:t>my </a:t>
            </a:r>
            <a:r>
              <a:rPr lang="en-US" sz="2600" dirty="0"/>
              <a:t>head</a:t>
            </a:r>
            <a:r>
              <a:rPr lang="en-US" sz="2600" dirty="0" smtClean="0"/>
              <a:t>!"</a:t>
            </a:r>
            <a:endParaRPr lang="en-US" sz="2600" dirty="0"/>
          </a:p>
        </p:txBody>
      </p:sp>
    </p:spTree>
    <p:extLst>
      <p:ext uri="{BB962C8B-B14F-4D97-AF65-F5344CB8AC3E}">
        <p14:creationId xmlns:p14="http://schemas.microsoft.com/office/powerpoint/2010/main" val="241388292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649408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sz="2600" baseline="30000" dirty="0" smtClean="0"/>
              <a:t>10</a:t>
            </a:r>
            <a:r>
              <a:rPr lang="en-US" sz="2600" dirty="0" smtClean="0"/>
              <a:t> Jesus said to him, "He who is bathed needs only to wash </a:t>
            </a:r>
            <a:r>
              <a:rPr lang="en-US" sz="2600" i="1" dirty="0" smtClean="0"/>
              <a:t>his </a:t>
            </a:r>
            <a:r>
              <a:rPr lang="en-US" sz="2600" dirty="0" smtClean="0"/>
              <a:t>feet, but is completely clean; and you are clean, but not all of you."  </a:t>
            </a:r>
            <a:r>
              <a:rPr lang="en-US" sz="2600" baseline="30000" dirty="0" smtClean="0"/>
              <a:t>11</a:t>
            </a:r>
            <a:r>
              <a:rPr lang="en-US" sz="2600" dirty="0" smtClean="0"/>
              <a:t> For He knew who would betray Him; therefore He said, "You are not all clean."  </a:t>
            </a:r>
            <a:r>
              <a:rPr lang="en-US" sz="2600" baseline="30000" dirty="0" smtClean="0"/>
              <a:t>12</a:t>
            </a:r>
            <a:r>
              <a:rPr lang="en-US" sz="2600" dirty="0" smtClean="0"/>
              <a:t> So when He had washed their feet, taken His garments, and sat down again, He said to them, "Do you know what I have done to you?  </a:t>
            </a:r>
            <a:r>
              <a:rPr lang="en-US" sz="2600" baseline="30000" dirty="0" smtClean="0"/>
              <a:t>13</a:t>
            </a:r>
            <a:r>
              <a:rPr lang="en-US" sz="2600" dirty="0" smtClean="0"/>
              <a:t> "You call me Teacher and Lord, and you say well, for </a:t>
            </a:r>
            <a:r>
              <a:rPr lang="en-US" sz="2600" i="1" dirty="0" smtClean="0"/>
              <a:t>so </a:t>
            </a:r>
            <a:r>
              <a:rPr lang="en-US" sz="2600" dirty="0" smtClean="0"/>
              <a:t>I am.  </a:t>
            </a:r>
            <a:r>
              <a:rPr lang="en-US" sz="2600" baseline="30000" dirty="0" smtClean="0"/>
              <a:t>14</a:t>
            </a:r>
            <a:r>
              <a:rPr lang="en-US" sz="2600" dirty="0" smtClean="0"/>
              <a:t> "If I then, </a:t>
            </a:r>
            <a:r>
              <a:rPr lang="en-US" sz="2600" i="1" dirty="0" smtClean="0"/>
              <a:t>your </a:t>
            </a:r>
            <a:r>
              <a:rPr lang="en-US" sz="2600" dirty="0" smtClean="0"/>
              <a:t>Lord and Teacher, have washed your feet, you also ought to wash one another's feet.  </a:t>
            </a:r>
            <a:r>
              <a:rPr lang="en-US" sz="2600" baseline="30000" dirty="0" smtClean="0"/>
              <a:t>15</a:t>
            </a:r>
            <a:r>
              <a:rPr lang="en-US" sz="2600" dirty="0" smtClean="0"/>
              <a:t> "For I have given you an example, that you should do as I have done to you.  </a:t>
            </a:r>
            <a:r>
              <a:rPr lang="en-US" sz="2600" baseline="30000" dirty="0" smtClean="0"/>
              <a:t>16</a:t>
            </a:r>
            <a:r>
              <a:rPr lang="en-US" sz="2600" dirty="0" smtClean="0"/>
              <a:t> "Most assuredly, I say to you, a servant is not greater than his master; nor is he who is sent greater than he who sent him.  </a:t>
            </a:r>
            <a:r>
              <a:rPr lang="en-US" sz="2600" baseline="30000" dirty="0" smtClean="0"/>
              <a:t>17</a:t>
            </a:r>
            <a:r>
              <a:rPr lang="en-US" sz="2600" dirty="0" smtClean="0"/>
              <a:t> "If you know these things, blessed are you if you do them.</a:t>
            </a:r>
            <a:endParaRPr lang="en-US" sz="2600" dirty="0"/>
          </a:p>
        </p:txBody>
      </p:sp>
    </p:spTree>
    <p:extLst>
      <p:ext uri="{BB962C8B-B14F-4D97-AF65-F5344CB8AC3E}">
        <p14:creationId xmlns:p14="http://schemas.microsoft.com/office/powerpoint/2010/main" val="284604099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5538" name="Picture 2" descr="http://shop.jesusartusa.com/product_images/n/734/jesus_washing_apostles_feet_parson_l__64815_z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38100"/>
            <a:ext cx="8972550" cy="690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40048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2392</TotalTime>
  <Words>2745</Words>
  <Application>Microsoft Office PowerPoint</Application>
  <PresentationFormat>On-screen Show (4:3)</PresentationFormat>
  <Paragraphs>82</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Tahoma</vt: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Patsy</cp:lastModifiedBy>
  <cp:revision>56</cp:revision>
  <dcterms:created xsi:type="dcterms:W3CDTF">2006-12-19T00:50:39Z</dcterms:created>
  <dcterms:modified xsi:type="dcterms:W3CDTF">2012-08-24T22:04:28Z</dcterms:modified>
</cp:coreProperties>
</file>