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85" r:id="rId7"/>
    <p:sldId id="286" r:id="rId8"/>
    <p:sldId id="264" r:id="rId9"/>
    <p:sldId id="269" r:id="rId10"/>
    <p:sldId id="270" r:id="rId11"/>
    <p:sldId id="271" r:id="rId12"/>
    <p:sldId id="272" r:id="rId13"/>
    <p:sldId id="273" r:id="rId14"/>
    <p:sldId id="274" r:id="rId15"/>
    <p:sldId id="287" r:id="rId16"/>
    <p:sldId id="265" r:id="rId17"/>
    <p:sldId id="266" r:id="rId18"/>
    <p:sldId id="267" r:id="rId19"/>
    <p:sldId id="268" r:id="rId20"/>
    <p:sldId id="275" r:id="rId21"/>
    <p:sldId id="276" r:id="rId22"/>
    <p:sldId id="277" r:id="rId23"/>
    <p:sldId id="278" r:id="rId24"/>
    <p:sldId id="279" r:id="rId25"/>
    <p:sldId id="280" r:id="rId26"/>
    <p:sldId id="281" r:id="rId27"/>
    <p:sldId id="282" r:id="rId28"/>
    <p:sldId id="284" r:id="rId29"/>
    <p:sldId id="283" r:id="rId30"/>
  </p:sldIdLst>
  <p:sldSz cx="9144000" cy="6858000" type="screen4x3"/>
  <p:notesSz cx="6858000" cy="9144000"/>
  <p:defaultTextStyle>
    <a:defPPr>
      <a:defRPr lang="en-US"/>
    </a:defPPr>
    <a:lvl1pPr algn="l" rtl="0" fontAlgn="base">
      <a:spcBef>
        <a:spcPct val="0"/>
      </a:spcBef>
      <a:spcAft>
        <a:spcPct val="0"/>
      </a:spcAft>
      <a:defRPr sz="2800" b="1" kern="1200">
        <a:solidFill>
          <a:schemeClr val="bg1"/>
        </a:solidFill>
        <a:effectLst>
          <a:outerShdw blurRad="38100" dist="38100" dir="2700000" algn="tl">
            <a:srgbClr val="000000">
              <a:alpha val="43137"/>
            </a:srgbClr>
          </a:outerShdw>
        </a:effectLst>
        <a:latin typeface="Tahoma" pitchFamily="34" charset="0"/>
        <a:ea typeface="+mn-ea"/>
        <a:cs typeface="Arial" charset="0"/>
      </a:defRPr>
    </a:lvl1pPr>
    <a:lvl2pPr marL="457200" algn="l" rtl="0" fontAlgn="base">
      <a:spcBef>
        <a:spcPct val="0"/>
      </a:spcBef>
      <a:spcAft>
        <a:spcPct val="0"/>
      </a:spcAft>
      <a:defRPr sz="2800" b="1" kern="1200">
        <a:solidFill>
          <a:schemeClr val="bg1"/>
        </a:solidFill>
        <a:effectLst>
          <a:outerShdw blurRad="38100" dist="38100" dir="2700000" algn="tl">
            <a:srgbClr val="000000">
              <a:alpha val="43137"/>
            </a:srgbClr>
          </a:outerShdw>
        </a:effectLst>
        <a:latin typeface="Tahoma" pitchFamily="34" charset="0"/>
        <a:ea typeface="+mn-ea"/>
        <a:cs typeface="Arial" charset="0"/>
      </a:defRPr>
    </a:lvl2pPr>
    <a:lvl3pPr marL="914400" algn="l" rtl="0" fontAlgn="base">
      <a:spcBef>
        <a:spcPct val="0"/>
      </a:spcBef>
      <a:spcAft>
        <a:spcPct val="0"/>
      </a:spcAft>
      <a:defRPr sz="2800" b="1" kern="1200">
        <a:solidFill>
          <a:schemeClr val="bg1"/>
        </a:solidFill>
        <a:effectLst>
          <a:outerShdw blurRad="38100" dist="38100" dir="2700000" algn="tl">
            <a:srgbClr val="000000">
              <a:alpha val="43137"/>
            </a:srgbClr>
          </a:outerShdw>
        </a:effectLst>
        <a:latin typeface="Tahoma" pitchFamily="34" charset="0"/>
        <a:ea typeface="+mn-ea"/>
        <a:cs typeface="Arial" charset="0"/>
      </a:defRPr>
    </a:lvl3pPr>
    <a:lvl4pPr marL="1371600" algn="l" rtl="0" fontAlgn="base">
      <a:spcBef>
        <a:spcPct val="0"/>
      </a:spcBef>
      <a:spcAft>
        <a:spcPct val="0"/>
      </a:spcAft>
      <a:defRPr sz="2800" b="1" kern="1200">
        <a:solidFill>
          <a:schemeClr val="bg1"/>
        </a:solidFill>
        <a:effectLst>
          <a:outerShdw blurRad="38100" dist="38100" dir="2700000" algn="tl">
            <a:srgbClr val="000000">
              <a:alpha val="43137"/>
            </a:srgbClr>
          </a:outerShdw>
        </a:effectLst>
        <a:latin typeface="Tahoma" pitchFamily="34" charset="0"/>
        <a:ea typeface="+mn-ea"/>
        <a:cs typeface="Arial" charset="0"/>
      </a:defRPr>
    </a:lvl4pPr>
    <a:lvl5pPr marL="1828800" algn="l" rtl="0" fontAlgn="base">
      <a:spcBef>
        <a:spcPct val="0"/>
      </a:spcBef>
      <a:spcAft>
        <a:spcPct val="0"/>
      </a:spcAft>
      <a:defRPr sz="2800" b="1" kern="1200">
        <a:solidFill>
          <a:schemeClr val="bg1"/>
        </a:solidFill>
        <a:effectLst>
          <a:outerShdw blurRad="38100" dist="38100" dir="2700000" algn="tl">
            <a:srgbClr val="000000">
              <a:alpha val="43137"/>
            </a:srgbClr>
          </a:outerShdw>
        </a:effectLst>
        <a:latin typeface="Tahoma" pitchFamily="34" charset="0"/>
        <a:ea typeface="+mn-ea"/>
        <a:cs typeface="Arial" charset="0"/>
      </a:defRPr>
    </a:lvl5pPr>
    <a:lvl6pPr marL="2286000" algn="l" defTabSz="914400" rtl="0" eaLnBrk="1" latinLnBrk="0" hangingPunct="1">
      <a:defRPr sz="2800" b="1" kern="1200">
        <a:solidFill>
          <a:schemeClr val="bg1"/>
        </a:solidFill>
        <a:effectLst>
          <a:outerShdw blurRad="38100" dist="38100" dir="2700000" algn="tl">
            <a:srgbClr val="000000">
              <a:alpha val="43137"/>
            </a:srgbClr>
          </a:outerShdw>
        </a:effectLst>
        <a:latin typeface="Tahoma" pitchFamily="34" charset="0"/>
        <a:ea typeface="+mn-ea"/>
        <a:cs typeface="Arial" charset="0"/>
      </a:defRPr>
    </a:lvl6pPr>
    <a:lvl7pPr marL="2743200" algn="l" defTabSz="914400" rtl="0" eaLnBrk="1" latinLnBrk="0" hangingPunct="1">
      <a:defRPr sz="2800" b="1" kern="1200">
        <a:solidFill>
          <a:schemeClr val="bg1"/>
        </a:solidFill>
        <a:effectLst>
          <a:outerShdw blurRad="38100" dist="38100" dir="2700000" algn="tl">
            <a:srgbClr val="000000">
              <a:alpha val="43137"/>
            </a:srgbClr>
          </a:outerShdw>
        </a:effectLst>
        <a:latin typeface="Tahoma" pitchFamily="34" charset="0"/>
        <a:ea typeface="+mn-ea"/>
        <a:cs typeface="Arial" charset="0"/>
      </a:defRPr>
    </a:lvl7pPr>
    <a:lvl8pPr marL="3200400" algn="l" defTabSz="914400" rtl="0" eaLnBrk="1" latinLnBrk="0" hangingPunct="1">
      <a:defRPr sz="2800" b="1" kern="1200">
        <a:solidFill>
          <a:schemeClr val="bg1"/>
        </a:solidFill>
        <a:effectLst>
          <a:outerShdw blurRad="38100" dist="38100" dir="2700000" algn="tl">
            <a:srgbClr val="000000">
              <a:alpha val="43137"/>
            </a:srgbClr>
          </a:outerShdw>
        </a:effectLst>
        <a:latin typeface="Tahoma" pitchFamily="34" charset="0"/>
        <a:ea typeface="+mn-ea"/>
        <a:cs typeface="Arial" charset="0"/>
      </a:defRPr>
    </a:lvl8pPr>
    <a:lvl9pPr marL="3657600" algn="l" defTabSz="914400" rtl="0" eaLnBrk="1" latinLnBrk="0" hangingPunct="1">
      <a:defRPr sz="2800" b="1" kern="1200">
        <a:solidFill>
          <a:schemeClr val="bg1"/>
        </a:solidFill>
        <a:effectLst>
          <a:outerShdw blurRad="38100" dist="38100" dir="2700000" algn="tl">
            <a:srgbClr val="000000">
              <a:alpha val="43137"/>
            </a:srgbClr>
          </a:outerShdw>
        </a:effectLst>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1344"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29792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0213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7080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0701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0281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8010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9234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340094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4543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88454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23701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2pPr>
      <a:lvl3pPr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3pPr>
      <a:lvl4pPr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4pPr>
      <a:lvl5pPr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5pPr>
      <a:lvl6pPr marL="4572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6pPr>
      <a:lvl7pPr marL="9144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7pPr>
      <a:lvl8pPr marL="13716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8pPr>
      <a:lvl9pPr marL="18288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3429000" y="0"/>
            <a:ext cx="5715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sz="3200" i="1" dirty="0">
                <a:effectLst/>
              </a:rPr>
              <a:t>LAZINESS</a:t>
            </a:r>
          </a:p>
        </p:txBody>
      </p:sp>
      <p:pic>
        <p:nvPicPr>
          <p:cNvPr id="5125" name="Picture 5" descr="lazy c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5364" y="596756"/>
            <a:ext cx="5334000" cy="354171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lazy d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39" y="-228600"/>
            <a:ext cx="3717925" cy="46482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msugradwellness.files.wordpress.com/2012/01/laz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657600"/>
            <a:ext cx="4800600" cy="360045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www.drewmeyersinsights.com/wp-content/uploads/2012/02/couch_potat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89978"/>
            <a:ext cx="4343400" cy="289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0" y="0"/>
            <a:ext cx="9144000" cy="30813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effectLst/>
              </a:rPr>
              <a:t>1 Thessalonians 4:10 … But we urge you, brethren, that you increase more and more;  11 that you also aspire to lead a quiet life, to mind your own business, and to </a:t>
            </a:r>
            <a:r>
              <a:rPr lang="en-US" u="sng">
                <a:effectLst/>
              </a:rPr>
              <a:t>work with your own hands</a:t>
            </a:r>
            <a:r>
              <a:rPr lang="en-US">
                <a:effectLst/>
              </a:rPr>
              <a:t>, as we commanded you,  12 that you may walk properly toward those who are outside, and </a:t>
            </a:r>
            <a:r>
              <a:rPr lang="en-US" i="1">
                <a:effectLst/>
              </a:rPr>
              <a:t>that </a:t>
            </a:r>
            <a:r>
              <a:rPr lang="en-US">
                <a:effectLst/>
              </a:rPr>
              <a:t>you may lack nothing.</a:t>
            </a: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0" y="0"/>
            <a:ext cx="9144000" cy="66643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2400">
                <a:effectLst/>
              </a:rPr>
              <a:t>2 Thessalonians 3:6 But we command you, brethren, in the name of our Lord Jesus Christ, that you withdraw from every brother who walks disorderly and not according to the tradition which he received from us.  7 For you yourselves know how you ought to follow us, for we were not disorderly among you;  8 nor did we eat anyone's bread free of charge, but worked with labor and toil night and day, that we might not be a burden to any of you,  9 not because we do not have authority, but to make ourselves an example of how you should follow us.  10 For even when we were with you, we commanded you this: If anyone will not work, neither shall he eat.  11 For we hear that there are some who walk among you in a disorderly manner, not working at all, but are busybodies.  12 Now those who are such we command and exhort through our Lord Jesus Christ that they work in quietness and eat their own bread.  13 But </a:t>
            </a:r>
            <a:r>
              <a:rPr lang="en-US" sz="2400" i="1">
                <a:effectLst/>
              </a:rPr>
              <a:t>as for </a:t>
            </a:r>
            <a:r>
              <a:rPr lang="en-US" sz="2400">
                <a:effectLst/>
              </a:rPr>
              <a:t>you, brethren, do not grow weary </a:t>
            </a:r>
            <a:r>
              <a:rPr lang="en-US" sz="2400" i="1">
                <a:effectLst/>
              </a:rPr>
              <a:t>in </a:t>
            </a:r>
            <a:r>
              <a:rPr lang="en-US" sz="2400">
                <a:effectLst/>
              </a:rPr>
              <a:t>doing good.</a:t>
            </a: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0" y="0"/>
            <a:ext cx="9144000" cy="18002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effectLst/>
              </a:rPr>
              <a:t>1 Timothy 5:8 But if anyone does not provide for his own, and especially for those of his household, he has denied the faith and is worse than an unbeliever.</a:t>
            </a:r>
            <a:r>
              <a:rPr lang="en-US">
                <a:effectLst>
                  <a:outerShdw blurRad="38100" dist="38100" dir="2700000" algn="tl">
                    <a:srgbClr val="C0C0C0"/>
                  </a:outerShdw>
                </a:effectLst>
              </a:rPr>
              <a:t> </a:t>
            </a: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2"/>
          <p:cNvSpPr txBox="1">
            <a:spLocks noChangeArrowheads="1"/>
          </p:cNvSpPr>
          <p:nvPr/>
        </p:nvSpPr>
        <p:spPr bwMode="auto">
          <a:xfrm>
            <a:off x="0" y="0"/>
            <a:ext cx="9144000" cy="9461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effectLst/>
              </a:rPr>
              <a:t>Ecclesiastes 9:10  Whatever your hand finds to do, do </a:t>
            </a:r>
            <a:r>
              <a:rPr lang="en-US" i="1">
                <a:effectLst/>
              </a:rPr>
              <a:t>it </a:t>
            </a:r>
            <a:r>
              <a:rPr lang="en-US">
                <a:effectLst/>
              </a:rPr>
              <a:t>with your might;</a:t>
            </a:r>
            <a:r>
              <a:rPr lang="en-US">
                <a:effectLst>
                  <a:outerShdw blurRad="38100" dist="38100" dir="2700000" algn="tl">
                    <a:srgbClr val="C0C0C0"/>
                  </a:outerShdw>
                </a:effectLst>
              </a:rPr>
              <a:t> </a:t>
            </a:r>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0" y="0"/>
            <a:ext cx="9144000" cy="26543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effectLst/>
              </a:rPr>
              <a:t>Colossians 3:23And whatever you do, do it heartily, as to the Lord and not to men,  24 knowing that from the Lord you will receive the reward of the inheritance; for you serve the Lord Christ.  25 But he who does wrong will be repaid for what he has done, and there is no partiality.</a:t>
            </a:r>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0" y="0"/>
            <a:ext cx="9144000" cy="33239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dirty="0"/>
              <a:t>Acts 26:20 </a:t>
            </a:r>
            <a:r>
              <a:rPr lang="en-US" dirty="0" smtClean="0"/>
              <a:t>"</a:t>
            </a:r>
            <a:r>
              <a:rPr lang="en-US" dirty="0"/>
              <a:t>but declared first to those in Damascus and in Jerusalem, and throughout all the region of Judea, and </a:t>
            </a:r>
            <a:r>
              <a:rPr lang="en-US" i="1" dirty="0"/>
              <a:t>then </a:t>
            </a:r>
            <a:r>
              <a:rPr lang="en-US" dirty="0"/>
              <a:t>to the Gentiles, that they should repent, turn to God, and </a:t>
            </a:r>
            <a:r>
              <a:rPr lang="en-US" u="sng" dirty="0"/>
              <a:t>do works befitting repentance. </a:t>
            </a:r>
            <a:endParaRPr lang="en-US" u="sng" dirty="0" smtClean="0"/>
          </a:p>
          <a:p>
            <a:pPr>
              <a:spcBef>
                <a:spcPct val="50000"/>
              </a:spcBef>
            </a:pPr>
            <a:r>
              <a:rPr lang="en-US" dirty="0"/>
              <a:t>Romans </a:t>
            </a:r>
            <a:r>
              <a:rPr lang="en-US" dirty="0" smtClean="0"/>
              <a:t>12:11 </a:t>
            </a:r>
            <a:r>
              <a:rPr lang="en-US" u="sng" dirty="0"/>
              <a:t>not lagging in diligence</a:t>
            </a:r>
            <a:r>
              <a:rPr lang="en-US" dirty="0"/>
              <a:t>, fervent in spirit, serving the Lord;</a:t>
            </a:r>
            <a:endParaRPr lang="en-US" u="sng" dirty="0">
              <a:effectLst/>
            </a:endParaRPr>
          </a:p>
        </p:txBody>
      </p:sp>
    </p:spTree>
    <p:extLst>
      <p:ext uri="{BB962C8B-B14F-4D97-AF65-F5344CB8AC3E}">
        <p14:creationId xmlns:p14="http://schemas.microsoft.com/office/powerpoint/2010/main" val="3110450404"/>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0" y="0"/>
            <a:ext cx="9144000" cy="6299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sz="2400">
                <a:effectLst/>
              </a:rPr>
              <a:t>Matthew 25:24 "Then he who had received the one talent came and said, 'Lord, I knew you to be a hard man, reaping where you have not sown, and gathering where you have not scattered seed.  25 'And I was afraid, and went and hid your talent in the ground. Look, </a:t>
            </a:r>
            <a:r>
              <a:rPr lang="en-US" sz="2400" i="1">
                <a:effectLst/>
              </a:rPr>
              <a:t>there </a:t>
            </a:r>
            <a:r>
              <a:rPr lang="en-US" sz="2400">
                <a:effectLst/>
              </a:rPr>
              <a:t>you have </a:t>
            </a:r>
            <a:r>
              <a:rPr lang="en-US" sz="2400" i="1">
                <a:effectLst/>
              </a:rPr>
              <a:t>what is </a:t>
            </a:r>
            <a:r>
              <a:rPr lang="en-US" sz="2400">
                <a:effectLst/>
              </a:rPr>
              <a:t>yours.'  26 "But his lord answered and said to him, 'You wicked and lazy servant, you knew that I reap where I have not sown, and gather where I have not scattered seed.  27 'So you ought to have deposited my money with the bankers, and at my coming I would have received back my own with interest.  28 'Therefore take the talent from him, and give </a:t>
            </a:r>
            <a:r>
              <a:rPr lang="en-US" sz="2400" i="1">
                <a:effectLst/>
              </a:rPr>
              <a:t>it </a:t>
            </a:r>
            <a:r>
              <a:rPr lang="en-US" sz="2400">
                <a:effectLst/>
              </a:rPr>
              <a:t>to him who has ten talents.  29 'For to everyone who has, more will be given, and he will have abundance; but from him who does not have, even what he has will be taken away.  30 'And cast the unprofitable servant into the outer darkness. There will be weeping and gnashing of teeth.'</a:t>
            </a: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0" y="0"/>
            <a:ext cx="9144000" cy="43624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effectLst/>
              </a:rPr>
              <a:t>Proverbs 24:30 I went by the field of the lazy </a:t>
            </a:r>
            <a:r>
              <a:rPr lang="en-US" i="1">
                <a:effectLst/>
              </a:rPr>
              <a:t>man, </a:t>
            </a:r>
            <a:r>
              <a:rPr lang="en-US">
                <a:effectLst/>
              </a:rPr>
              <a:t>And by the vineyard of the man devoid of understanding;  31 And there it was, all overgrown with thorns; Its surface was covered with nettles; Its stone wall was broken down.  32 When I saw </a:t>
            </a:r>
            <a:r>
              <a:rPr lang="en-US" i="1">
                <a:effectLst/>
              </a:rPr>
              <a:t>it, </a:t>
            </a:r>
            <a:r>
              <a:rPr lang="en-US">
                <a:effectLst/>
              </a:rPr>
              <a:t>I considered </a:t>
            </a:r>
            <a:r>
              <a:rPr lang="en-US" i="1">
                <a:effectLst/>
              </a:rPr>
              <a:t>it </a:t>
            </a:r>
            <a:r>
              <a:rPr lang="en-US">
                <a:effectLst/>
              </a:rPr>
              <a:t>well; I looked on </a:t>
            </a:r>
            <a:r>
              <a:rPr lang="en-US" i="1">
                <a:effectLst/>
              </a:rPr>
              <a:t>it and </a:t>
            </a:r>
            <a:r>
              <a:rPr lang="en-US">
                <a:effectLst/>
              </a:rPr>
              <a:t>received instruction:  33 A little sleep, a little slumber, A little folding of the hands to rest;  34 So shall your poverty come </a:t>
            </a:r>
            <a:r>
              <a:rPr lang="en-US" i="1">
                <a:effectLst/>
              </a:rPr>
              <a:t>like </a:t>
            </a:r>
            <a:r>
              <a:rPr lang="en-US">
                <a:effectLst/>
              </a:rPr>
              <a:t>a prowler, And your need like an armed man.</a:t>
            </a: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0" y="0"/>
            <a:ext cx="9144000" cy="35083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dirty="0">
                <a:effectLst/>
              </a:rPr>
              <a:t>Proverbs 20:4 The lazy </a:t>
            </a:r>
            <a:r>
              <a:rPr lang="en-US" i="1" dirty="0">
                <a:effectLst/>
              </a:rPr>
              <a:t>man </a:t>
            </a:r>
            <a:r>
              <a:rPr lang="en-US" dirty="0">
                <a:effectLst/>
              </a:rPr>
              <a:t>will not plow because of winter; He will beg during harvest and </a:t>
            </a:r>
            <a:r>
              <a:rPr lang="en-US" i="1" dirty="0">
                <a:effectLst/>
              </a:rPr>
              <a:t>have </a:t>
            </a:r>
            <a:r>
              <a:rPr lang="en-US" dirty="0">
                <a:effectLst/>
              </a:rPr>
              <a:t>nothing.</a:t>
            </a:r>
          </a:p>
          <a:p>
            <a:endParaRPr lang="en-US" dirty="0">
              <a:effectLst/>
            </a:endParaRPr>
          </a:p>
          <a:p>
            <a:r>
              <a:rPr lang="en-US" dirty="0">
                <a:effectLst/>
              </a:rPr>
              <a:t>Proverbs 26:13 The lazy </a:t>
            </a:r>
            <a:r>
              <a:rPr lang="en-US" i="1" dirty="0">
                <a:effectLst/>
              </a:rPr>
              <a:t>man </a:t>
            </a:r>
            <a:r>
              <a:rPr lang="en-US" dirty="0">
                <a:effectLst/>
              </a:rPr>
              <a:t>says, "</a:t>
            </a:r>
            <a:r>
              <a:rPr lang="en-US" i="1" dirty="0">
                <a:effectLst/>
              </a:rPr>
              <a:t>There is </a:t>
            </a:r>
            <a:r>
              <a:rPr lang="en-US" dirty="0">
                <a:effectLst/>
              </a:rPr>
              <a:t>a lion in the road! A fierce lion </a:t>
            </a:r>
            <a:r>
              <a:rPr lang="en-US" i="1" dirty="0">
                <a:effectLst/>
              </a:rPr>
              <a:t>is </a:t>
            </a:r>
            <a:r>
              <a:rPr lang="en-US" dirty="0">
                <a:effectLst/>
              </a:rPr>
              <a:t>in the streets!"  14 </a:t>
            </a:r>
            <a:r>
              <a:rPr lang="en-US" i="1" dirty="0">
                <a:effectLst/>
              </a:rPr>
              <a:t>As </a:t>
            </a:r>
            <a:r>
              <a:rPr lang="en-US" dirty="0">
                <a:effectLst/>
              </a:rPr>
              <a:t>a door turns on its hinges, So </a:t>
            </a:r>
            <a:r>
              <a:rPr lang="en-US" i="1" dirty="0">
                <a:effectLst/>
              </a:rPr>
              <a:t>does </a:t>
            </a:r>
            <a:r>
              <a:rPr lang="en-US" dirty="0">
                <a:effectLst/>
              </a:rPr>
              <a:t>the lazy </a:t>
            </a:r>
            <a:r>
              <a:rPr lang="en-US" i="1" dirty="0">
                <a:effectLst/>
              </a:rPr>
              <a:t>man </a:t>
            </a:r>
            <a:r>
              <a:rPr lang="en-US" dirty="0">
                <a:effectLst/>
              </a:rPr>
              <a:t>on his bed.</a:t>
            </a:r>
            <a:r>
              <a:rPr lang="en-US" dirty="0">
                <a:effectLst>
                  <a:outerShdw blurRad="38100" dist="38100" dir="2700000" algn="tl">
                    <a:srgbClr val="C0C0C0"/>
                  </a:outerShdw>
                </a:effectLst>
              </a:rPr>
              <a:t> </a:t>
            </a: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0" y="0"/>
            <a:ext cx="5073842"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dirty="0">
                <a:effectLst>
                  <a:outerShdw blurRad="38100" dist="38100" dir="2700000" algn="tl">
                    <a:srgbClr val="C0C0C0"/>
                  </a:outerShdw>
                </a:effectLst>
              </a:rPr>
              <a:t> </a:t>
            </a:r>
            <a:r>
              <a:rPr lang="en-US" dirty="0" smtClean="0">
                <a:effectLst/>
              </a:rPr>
              <a:t>Proverbs 26:</a:t>
            </a:r>
            <a:r>
              <a:rPr lang="en-US" dirty="0" smtClean="0">
                <a:effectLst/>
              </a:rPr>
              <a:t>15 </a:t>
            </a:r>
            <a:r>
              <a:rPr lang="en-US" dirty="0">
                <a:effectLst/>
              </a:rPr>
              <a:t>The lazy </a:t>
            </a:r>
            <a:r>
              <a:rPr lang="en-US" i="1" dirty="0">
                <a:effectLst/>
              </a:rPr>
              <a:t>man </a:t>
            </a:r>
            <a:r>
              <a:rPr lang="en-US" dirty="0">
                <a:effectLst/>
              </a:rPr>
              <a:t>buries his hand in the bowl; It wearies him to bring it back to his mouth. </a:t>
            </a:r>
          </a:p>
          <a:p>
            <a:r>
              <a:rPr lang="en-US" dirty="0">
                <a:effectLst/>
              </a:rPr>
              <a:t> </a:t>
            </a:r>
          </a:p>
          <a:p>
            <a:r>
              <a:rPr lang="en-US" dirty="0">
                <a:effectLst/>
              </a:rPr>
              <a:t>Proverbs 12:27  The lazy </a:t>
            </a:r>
            <a:r>
              <a:rPr lang="en-US" i="1" dirty="0">
                <a:effectLst/>
              </a:rPr>
              <a:t>man </a:t>
            </a:r>
            <a:r>
              <a:rPr lang="en-US" dirty="0">
                <a:effectLst/>
              </a:rPr>
              <a:t>does not roast what he took in hunting,</a:t>
            </a:r>
          </a:p>
        </p:txBody>
      </p:sp>
      <p:pic>
        <p:nvPicPr>
          <p:cNvPr id="121860" name="Picture 4" descr="http://i1.ytimg.com/vi/xw3ECBPk78I/m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3842" y="-3464"/>
            <a:ext cx="4070158" cy="2289464"/>
          </a:xfrm>
          <a:prstGeom prst="rect">
            <a:avLst/>
          </a:prstGeom>
          <a:noFill/>
          <a:extLst>
            <a:ext uri="{909E8E84-426E-40DD-AFC4-6F175D3DCCD1}">
              <a14:hiddenFill xmlns:a14="http://schemas.microsoft.com/office/drawing/2010/main">
                <a:solidFill>
                  <a:srgbClr val="FFFFFF"/>
                </a:solidFill>
              </a14:hiddenFill>
            </a:ext>
          </a:extLst>
        </p:spPr>
      </p:pic>
      <p:pic>
        <p:nvPicPr>
          <p:cNvPr id="121862" name="Picture 6" descr="http://i244.photobucket.com/albums/gg28/stoutgurnie/0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638550"/>
            <a:ext cx="5723467" cy="3219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0" y="0"/>
            <a:ext cx="9144000" cy="13731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effectLst/>
              </a:rPr>
              <a:t>Laziness - Inactivity resulting from a dislike of work - Apathy and inactivity in the practice of virtue</a:t>
            </a:r>
            <a:r>
              <a:rPr lang="en-US">
                <a:effectLst>
                  <a:outerShdw blurRad="38100" dist="38100" dir="2700000" algn="tl">
                    <a:srgbClr val="C0C0C0"/>
                  </a:outerShdw>
                </a:effectLst>
              </a:rPr>
              <a:t> </a:t>
            </a: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2"/>
          <p:cNvSpPr txBox="1">
            <a:spLocks noChangeArrowheads="1"/>
          </p:cNvSpPr>
          <p:nvPr/>
        </p:nvSpPr>
        <p:spPr bwMode="auto">
          <a:xfrm>
            <a:off x="0" y="0"/>
            <a:ext cx="4221298"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dirty="0">
                <a:effectLst/>
              </a:rPr>
              <a:t>Proverbs 13:4  The soul of a lazy </a:t>
            </a:r>
            <a:r>
              <a:rPr lang="en-US" i="1" dirty="0">
                <a:effectLst/>
              </a:rPr>
              <a:t>man </a:t>
            </a:r>
            <a:r>
              <a:rPr lang="en-US" dirty="0">
                <a:effectLst/>
              </a:rPr>
              <a:t>desires, and </a:t>
            </a:r>
            <a:r>
              <a:rPr lang="en-US" i="1" dirty="0">
                <a:effectLst/>
              </a:rPr>
              <a:t>has </a:t>
            </a:r>
            <a:r>
              <a:rPr lang="en-US" dirty="0">
                <a:effectLst/>
              </a:rPr>
              <a:t>nothing</a:t>
            </a:r>
            <a:r>
              <a:rPr lang="en-US" dirty="0" smtClean="0">
                <a:effectLst/>
              </a:rPr>
              <a:t>;</a:t>
            </a:r>
          </a:p>
          <a:p>
            <a:endParaRPr lang="en-US" dirty="0">
              <a:effectLst/>
            </a:endParaRPr>
          </a:p>
          <a:p>
            <a:endParaRPr lang="en-US" dirty="0">
              <a:effectLst/>
            </a:endParaRPr>
          </a:p>
          <a:p>
            <a:endParaRPr lang="en-US" dirty="0">
              <a:effectLst/>
            </a:endParaRPr>
          </a:p>
          <a:p>
            <a:r>
              <a:rPr lang="en-US" dirty="0">
                <a:effectLst/>
              </a:rPr>
              <a:t>Proverbs 26:16 The lazy </a:t>
            </a:r>
            <a:r>
              <a:rPr lang="en-US" i="1" dirty="0">
                <a:effectLst/>
              </a:rPr>
              <a:t>man is </a:t>
            </a:r>
            <a:r>
              <a:rPr lang="en-US" dirty="0">
                <a:effectLst/>
              </a:rPr>
              <a:t>wiser in his own eyes Than seven men who can answer sensibly.</a:t>
            </a:r>
          </a:p>
        </p:txBody>
      </p:sp>
      <p:pic>
        <p:nvPicPr>
          <p:cNvPr id="129028" name="Picture 4" descr="http://cdn.someecards.com/someecards/filestorage/job-unemployed-mega-millions-lottery-confession-ecards-someecard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1298" y="0"/>
            <a:ext cx="4919238"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43400" y="0"/>
            <a:ext cx="4648200" cy="954107"/>
          </a:xfrm>
          <a:prstGeom prst="rect">
            <a:avLst/>
          </a:prstGeom>
          <a:solidFill>
            <a:schemeClr val="accent1"/>
          </a:solidFill>
        </p:spPr>
        <p:txBody>
          <a:bodyPr wrap="square" rtlCol="0">
            <a:spAutoFit/>
          </a:bodyPr>
          <a:lstStyle/>
          <a:p>
            <a:r>
              <a:rPr lang="en-US" dirty="0" smtClean="0">
                <a:solidFill>
                  <a:schemeClr val="tx1"/>
                </a:solidFill>
              </a:rPr>
              <a:t>I wish I had some money.</a:t>
            </a:r>
            <a:endParaRPr lang="en-US" dirty="0">
              <a:solidFill>
                <a:schemeClr val="tx1"/>
              </a:solidFill>
            </a:endParaRPr>
          </a:p>
        </p:txBody>
      </p:sp>
      <p:pic>
        <p:nvPicPr>
          <p:cNvPr id="129030" name="Picture 6" descr="http://jburg.typepad.com/future/images/2007/07/25/man_in_the_mirror_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1298" y="2971799"/>
            <a:ext cx="4919238" cy="32748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0" y="0"/>
            <a:ext cx="9144000" cy="47894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effectLst/>
              </a:rPr>
              <a:t>Proverbs 6:4 Give no sleep to your eyes, Nor slumber to your eyelids.  5 Deliver yourself like a gazelle from the hand </a:t>
            </a:r>
            <a:r>
              <a:rPr lang="en-US" i="1">
                <a:effectLst/>
              </a:rPr>
              <a:t>of the hunter, </a:t>
            </a:r>
            <a:r>
              <a:rPr lang="en-US">
                <a:effectLst/>
              </a:rPr>
              <a:t>And like a bird from the hand of the fowler.  6 Go to the ant, you sluggard! Consider her ways and be wise,  7 Which, having no captain, Overseer or ruler,  8 Provides her supplies in the summer, </a:t>
            </a:r>
            <a:r>
              <a:rPr lang="en-US" i="1">
                <a:effectLst/>
              </a:rPr>
              <a:t>And </a:t>
            </a:r>
            <a:r>
              <a:rPr lang="en-US">
                <a:effectLst/>
              </a:rPr>
              <a:t>gathers her food in the harvest.  9 How long will you slumber, O sluggard? When will you rise from your sleep?  10 A little sleep, a little slumber, A little folding of the hands to sleep –</a:t>
            </a:r>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0" y="0"/>
            <a:ext cx="9144000" cy="60706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effectLst/>
              </a:rPr>
              <a:t>The Ant and the Grasshopper </a:t>
            </a:r>
          </a:p>
          <a:p>
            <a:r>
              <a:rPr lang="en-US">
                <a:effectLst/>
              </a:rPr>
              <a:t>  </a:t>
            </a:r>
          </a:p>
          <a:p>
            <a:r>
              <a:rPr lang="en-US">
                <a:effectLst/>
              </a:rPr>
              <a:t>IN a field one summer’s day a Grasshopper was hopping about, chirping and singing to its heart’s content. An Ant passed by, bearing along with great toil an ear of corn he was taking to the nest.  </a:t>
            </a:r>
          </a:p>
          <a:p>
            <a:endParaRPr lang="en-US">
              <a:effectLst/>
            </a:endParaRPr>
          </a:p>
          <a:p>
            <a:r>
              <a:rPr lang="en-US">
                <a:effectLst/>
              </a:rPr>
              <a:t>“Why not come and chat with me,” said the Grasshopper, “instead of toiling and moiling in that way?”  </a:t>
            </a:r>
          </a:p>
          <a:p>
            <a:endParaRPr lang="en-US">
              <a:effectLst/>
            </a:endParaRPr>
          </a:p>
          <a:p>
            <a:r>
              <a:rPr lang="en-US">
                <a:effectLst/>
              </a:rPr>
              <a:t>“I am helping to lay up food for the winter,” said the Ant, “and recommend you to do the same.”  </a:t>
            </a:r>
          </a:p>
          <a:p>
            <a:endParaRPr lang="en-US">
              <a:effectLst/>
            </a:endParaRPr>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0" y="0"/>
            <a:ext cx="9144000" cy="56435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effectLst/>
              </a:rPr>
              <a:t>“Why bother about winter?” said the Grasshopper; “we have got plenty of food at present.” But the Ant went on its way and continued its toil. When the winter came the Grasshopper had no food, and found itself dying of hunger, while it saw the ants distributing every day corn and grain from the stores they had collected in the summer. Then the Grasshopper knew:</a:t>
            </a:r>
          </a:p>
          <a:p>
            <a:r>
              <a:rPr lang="en-US">
                <a:effectLst/>
              </a:rPr>
              <a:t>     </a:t>
            </a:r>
          </a:p>
          <a:p>
            <a:r>
              <a:rPr lang="en-US">
                <a:effectLst/>
              </a:rPr>
              <a:t>“IT IS BEST TO PREPARE FOR THE DAYS OF NECESSITY.”</a:t>
            </a:r>
          </a:p>
          <a:p>
            <a:endParaRPr lang="en-US">
              <a:effectLst/>
            </a:endParaRP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2"/>
          <p:cNvSpPr txBox="1">
            <a:spLocks noChangeArrowheads="1"/>
          </p:cNvSpPr>
          <p:nvPr/>
        </p:nvSpPr>
        <p:spPr bwMode="auto">
          <a:xfrm>
            <a:off x="0" y="0"/>
            <a:ext cx="9144000" cy="13731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effectLst/>
              </a:rPr>
              <a:t>Proverbs 22:29 Do you see a man </a:t>
            </a:r>
            <a:r>
              <a:rPr lang="en-US" i="1">
                <a:effectLst/>
              </a:rPr>
              <a:t>who </a:t>
            </a:r>
            <a:r>
              <a:rPr lang="en-US">
                <a:effectLst/>
              </a:rPr>
              <a:t>excels in his work? He will stand before kings; He will not stand before unknown </a:t>
            </a:r>
            <a:r>
              <a:rPr lang="en-US" i="1">
                <a:effectLst/>
              </a:rPr>
              <a:t>men.</a:t>
            </a:r>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0" y="0"/>
            <a:ext cx="9144000" cy="9461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effectLst/>
              </a:rPr>
              <a:t>Proverbs 10:4 He who has a slack hand becomes poor, But the hand of the diligent makes rich.</a:t>
            </a:r>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a:off x="0" y="0"/>
            <a:ext cx="9144000" cy="9461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effectLst/>
              </a:rPr>
              <a:t>Proverbs 12:24 The hand of the diligent will rule, But the lazy </a:t>
            </a:r>
            <a:r>
              <a:rPr lang="en-US" i="1">
                <a:effectLst/>
              </a:rPr>
              <a:t>man </a:t>
            </a:r>
            <a:r>
              <a:rPr lang="en-US">
                <a:effectLst/>
              </a:rPr>
              <a:t>will be put to forced labor.</a:t>
            </a:r>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0" y="0"/>
            <a:ext cx="9144000" cy="13731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dirty="0">
                <a:effectLst/>
              </a:rPr>
              <a:t>Proverbs 12:27 The lazy </a:t>
            </a:r>
            <a:r>
              <a:rPr lang="en-US" i="1" dirty="0">
                <a:effectLst/>
              </a:rPr>
              <a:t>man </a:t>
            </a:r>
            <a:r>
              <a:rPr lang="en-US" dirty="0">
                <a:effectLst/>
              </a:rPr>
              <a:t>does not roast what he took in hunting, </a:t>
            </a:r>
            <a:r>
              <a:rPr lang="en-US" u="sng" dirty="0">
                <a:effectLst/>
              </a:rPr>
              <a:t>But diligence </a:t>
            </a:r>
            <a:r>
              <a:rPr lang="en-US" i="1" u="sng" dirty="0">
                <a:effectLst/>
              </a:rPr>
              <a:t>is </a:t>
            </a:r>
            <a:r>
              <a:rPr lang="en-US" u="sng" dirty="0">
                <a:effectLst/>
              </a:rPr>
              <a:t>man's precious possession.</a:t>
            </a:r>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dirty="0"/>
              <a:t>Matthew </a:t>
            </a:r>
            <a:r>
              <a:rPr lang="en-US" dirty="0" smtClean="0"/>
              <a:t>5:16 </a:t>
            </a:r>
            <a:r>
              <a:rPr lang="en-US" dirty="0"/>
              <a:t>"Let your light so shine before men, that they may see your good works and glorify your Father in heaven. </a:t>
            </a:r>
            <a:endParaRPr lang="en-US" dirty="0">
              <a:effectLst/>
            </a:endParaRPr>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2"/>
          <p:cNvSpPr txBox="1">
            <a:spLocks noChangeArrowheads="1"/>
          </p:cNvSpPr>
          <p:nvPr/>
        </p:nvSpPr>
        <p:spPr bwMode="auto">
          <a:xfrm>
            <a:off x="0" y="0"/>
            <a:ext cx="9144000" cy="18002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effectLst/>
              </a:rPr>
              <a:t>1 Corinthians 15:58 Therefore, my beloved brethren, be steadfast, immovable, always abounding in the work of the Lord, knowing that your labor is not in vain in the Lord.</a:t>
            </a: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0" y="0"/>
            <a:ext cx="9144000" cy="5191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effectLst/>
            </a:endParaRPr>
          </a:p>
        </p:txBody>
      </p:sp>
      <p:pic>
        <p:nvPicPr>
          <p:cNvPr id="114691" name="Picture 3" descr="lazy man remo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8001000" cy="5437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0" y="0"/>
            <a:ext cx="9144000" cy="5191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effectLst/>
            </a:endParaRPr>
          </a:p>
        </p:txBody>
      </p:sp>
      <p:pic>
        <p:nvPicPr>
          <p:cNvPr id="115717" name="Picture 5" descr="http://yourmotivational.com/uploads/206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304800"/>
            <a:ext cx="8267700" cy="76417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bwMode="auto">
          <a:xfrm>
            <a:off x="2209800" y="6553200"/>
            <a:ext cx="4419600" cy="457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Tahoma" pitchFamily="34" charset="0"/>
              <a:cs typeface="Arial" charset="0"/>
            </a:endParaRP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2" name="Picture 6" descr="http://api.ning.com/files/JFHAAdhoOuRam794ERTZo5tedPX35bDR2ckuzheKyN8*haXwNWYzEs--M*BTkuMpUvLBn2QKJTdYt*6eYqAgKtioyl-h04iK/laziness.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5715000" cy="71437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228600" y="5943600"/>
            <a:ext cx="4419600" cy="457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Tahoma" pitchFamily="34" charset="0"/>
              <a:cs typeface="Arial" charset="0"/>
            </a:endParaRPr>
          </a:p>
        </p:txBody>
      </p:sp>
      <p:pic>
        <p:nvPicPr>
          <p:cNvPr id="116744" name="Picture 8" descr="http://www.gagdonkey.com/photos/Lazin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4846" y="17318"/>
            <a:ext cx="4762500"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http://www.dailyhaha.com/_pics/lazy_dog_wal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0"/>
            <a:ext cx="8905875" cy="5947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226629"/>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9144000" cy="2123658"/>
          </a:xfrm>
          <a:prstGeom prst="rect">
            <a:avLst/>
          </a:prstGeom>
          <a:noFill/>
        </p:spPr>
        <p:txBody>
          <a:bodyPr wrap="square" rtlCol="0">
            <a:spAutoFit/>
          </a:bodyPr>
          <a:lstStyle/>
          <a:p>
            <a:r>
              <a:rPr lang="en-US" sz="4400" dirty="0" smtClean="0"/>
              <a:t>You know you’re lazy when you get excited about canceled plans. </a:t>
            </a:r>
            <a:endParaRPr lang="en-US" sz="4400" dirty="0"/>
          </a:p>
        </p:txBody>
      </p:sp>
    </p:spTree>
    <p:extLst>
      <p:ext uri="{BB962C8B-B14F-4D97-AF65-F5344CB8AC3E}">
        <p14:creationId xmlns:p14="http://schemas.microsoft.com/office/powerpoint/2010/main" val="1130780587"/>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0" y="0"/>
            <a:ext cx="9144000" cy="13731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effectLst/>
              </a:rPr>
              <a:t>Genesis 2:15 Then the LORD God took the man and put him in the garden of Eden to tend and keep it.</a:t>
            </a: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ext Box 2"/>
          <p:cNvSpPr txBox="1">
            <a:spLocks noChangeArrowheads="1"/>
          </p:cNvSpPr>
          <p:nvPr/>
        </p:nvSpPr>
        <p:spPr bwMode="auto">
          <a:xfrm>
            <a:off x="0" y="0"/>
            <a:ext cx="9144000" cy="47894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effectLst/>
              </a:rPr>
              <a:t>Genesis 3:17 Then to Adam He said, "Because you have heeded the voice of your wife, and have eaten from the tree of which I commanded you, saying, 'You shall not eat of it': "Cursed </a:t>
            </a:r>
            <a:r>
              <a:rPr lang="en-US" i="1">
                <a:effectLst/>
              </a:rPr>
              <a:t>is </a:t>
            </a:r>
            <a:r>
              <a:rPr lang="en-US">
                <a:effectLst/>
              </a:rPr>
              <a:t>the ground for your sake; In toil you shall eat </a:t>
            </a:r>
            <a:r>
              <a:rPr lang="en-US" i="1">
                <a:effectLst/>
              </a:rPr>
              <a:t>of </a:t>
            </a:r>
            <a:r>
              <a:rPr lang="en-US">
                <a:effectLst/>
              </a:rPr>
              <a:t>it All the days of your life.  18 Both thorns and thistles it shall bring forth for you, And you shall eat the herb of the field.  19 In the sweat of your face you shall eat bread Till you return to the ground, For out of it you were taken; For dust you </a:t>
            </a:r>
            <a:r>
              <a:rPr lang="en-US" i="1">
                <a:effectLst/>
              </a:rPr>
              <a:t>are, </a:t>
            </a:r>
            <a:r>
              <a:rPr lang="en-US">
                <a:effectLst/>
              </a:rPr>
              <a:t>And to dust you shall return."</a:t>
            </a:r>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545</TotalTime>
  <Words>1519</Words>
  <Application>Microsoft Office PowerPoint</Application>
  <PresentationFormat>On-screen Show (4:3)</PresentationFormat>
  <Paragraphs>43</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Tahoma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vvvv</dc:creator>
  <cp:lastModifiedBy>Patsy</cp:lastModifiedBy>
  <cp:revision>22</cp:revision>
  <dcterms:created xsi:type="dcterms:W3CDTF">2006-12-19T00:50:39Z</dcterms:created>
  <dcterms:modified xsi:type="dcterms:W3CDTF">2012-07-20T20:41:31Z</dcterms:modified>
</cp:coreProperties>
</file>