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337" r:id="rId3"/>
    <p:sldId id="338" r:id="rId4"/>
    <p:sldId id="339" r:id="rId5"/>
    <p:sldId id="340" r:id="rId6"/>
    <p:sldId id="341" r:id="rId7"/>
    <p:sldId id="342" r:id="rId8"/>
    <p:sldId id="343" r:id="rId9"/>
    <p:sldId id="344" r:id="rId10"/>
    <p:sldId id="345" r:id="rId11"/>
    <p:sldId id="346" r:id="rId12"/>
    <p:sldId id="347" r:id="rId13"/>
    <p:sldId id="348" r:id="rId14"/>
    <p:sldId id="349" r:id="rId15"/>
    <p:sldId id="350" r:id="rId16"/>
    <p:sldId id="352" r:id="rId17"/>
    <p:sldId id="353" r:id="rId18"/>
    <p:sldId id="354" r:id="rId19"/>
    <p:sldId id="355" r:id="rId20"/>
    <p:sldId id="356" r:id="rId21"/>
    <p:sldId id="357" r:id="rId22"/>
    <p:sldId id="359" r:id="rId23"/>
    <p:sldId id="360" r:id="rId24"/>
    <p:sldId id="361" r:id="rId25"/>
    <p:sldId id="362" r:id="rId26"/>
    <p:sldId id="363" r:id="rId27"/>
    <p:sldId id="364" r:id="rId28"/>
    <p:sldId id="365" r:id="rId29"/>
    <p:sldId id="366" r:id="rId30"/>
    <p:sldId id="367" r:id="rId31"/>
  </p:sldIdLst>
  <p:sldSz cx="9144000" cy="6858000" type="screen4x3"/>
  <p:notesSz cx="6858000" cy="9144000"/>
  <p:defaultTextStyle>
    <a:defPPr>
      <a:defRPr lang="en-US"/>
    </a:defPPr>
    <a:lvl1pPr algn="l" rtl="0" fontAlgn="base">
      <a:spcBef>
        <a:spcPct val="0"/>
      </a:spcBef>
      <a:spcAft>
        <a:spcPct val="0"/>
      </a:spcAft>
      <a:defRPr sz="2800" b="1" kern="1200">
        <a:solidFill>
          <a:schemeClr val="bg1"/>
        </a:solidFill>
        <a:latin typeface="Tahoma" pitchFamily="34" charset="0"/>
        <a:ea typeface="+mn-ea"/>
        <a:cs typeface="Arial" pitchFamily="34" charset="0"/>
      </a:defRPr>
    </a:lvl1pPr>
    <a:lvl2pPr marL="457200" algn="l" rtl="0" fontAlgn="base">
      <a:spcBef>
        <a:spcPct val="0"/>
      </a:spcBef>
      <a:spcAft>
        <a:spcPct val="0"/>
      </a:spcAft>
      <a:defRPr sz="2800" b="1" kern="1200">
        <a:solidFill>
          <a:schemeClr val="bg1"/>
        </a:solidFill>
        <a:latin typeface="Tahoma" pitchFamily="34" charset="0"/>
        <a:ea typeface="+mn-ea"/>
        <a:cs typeface="Arial" pitchFamily="34" charset="0"/>
      </a:defRPr>
    </a:lvl2pPr>
    <a:lvl3pPr marL="914400" algn="l" rtl="0" fontAlgn="base">
      <a:spcBef>
        <a:spcPct val="0"/>
      </a:spcBef>
      <a:spcAft>
        <a:spcPct val="0"/>
      </a:spcAft>
      <a:defRPr sz="2800" b="1" kern="1200">
        <a:solidFill>
          <a:schemeClr val="bg1"/>
        </a:solidFill>
        <a:latin typeface="Tahoma" pitchFamily="34" charset="0"/>
        <a:ea typeface="+mn-ea"/>
        <a:cs typeface="Arial" pitchFamily="34" charset="0"/>
      </a:defRPr>
    </a:lvl3pPr>
    <a:lvl4pPr marL="1371600" algn="l" rtl="0" fontAlgn="base">
      <a:spcBef>
        <a:spcPct val="0"/>
      </a:spcBef>
      <a:spcAft>
        <a:spcPct val="0"/>
      </a:spcAft>
      <a:defRPr sz="2800" b="1" kern="1200">
        <a:solidFill>
          <a:schemeClr val="bg1"/>
        </a:solidFill>
        <a:latin typeface="Tahoma" pitchFamily="34" charset="0"/>
        <a:ea typeface="+mn-ea"/>
        <a:cs typeface="Arial" pitchFamily="34" charset="0"/>
      </a:defRPr>
    </a:lvl4pPr>
    <a:lvl5pPr marL="1828800" algn="l" rtl="0" fontAlgn="base">
      <a:spcBef>
        <a:spcPct val="0"/>
      </a:spcBef>
      <a:spcAft>
        <a:spcPct val="0"/>
      </a:spcAft>
      <a:defRPr sz="2800" b="1" kern="1200">
        <a:solidFill>
          <a:schemeClr val="bg1"/>
        </a:solidFill>
        <a:latin typeface="Tahoma" pitchFamily="34" charset="0"/>
        <a:ea typeface="+mn-ea"/>
        <a:cs typeface="Arial" pitchFamily="34" charset="0"/>
      </a:defRPr>
    </a:lvl5pPr>
    <a:lvl6pPr marL="2286000" algn="l" defTabSz="914400" rtl="0" eaLnBrk="1" latinLnBrk="0" hangingPunct="1">
      <a:defRPr sz="2800" b="1" kern="1200">
        <a:solidFill>
          <a:schemeClr val="bg1"/>
        </a:solidFill>
        <a:latin typeface="Tahoma" pitchFamily="34" charset="0"/>
        <a:ea typeface="+mn-ea"/>
        <a:cs typeface="Arial" pitchFamily="34" charset="0"/>
      </a:defRPr>
    </a:lvl6pPr>
    <a:lvl7pPr marL="2743200" algn="l" defTabSz="914400" rtl="0" eaLnBrk="1" latinLnBrk="0" hangingPunct="1">
      <a:defRPr sz="2800" b="1" kern="1200">
        <a:solidFill>
          <a:schemeClr val="bg1"/>
        </a:solidFill>
        <a:latin typeface="Tahoma" pitchFamily="34" charset="0"/>
        <a:ea typeface="+mn-ea"/>
        <a:cs typeface="Arial" pitchFamily="34" charset="0"/>
      </a:defRPr>
    </a:lvl7pPr>
    <a:lvl8pPr marL="3200400" algn="l" defTabSz="914400" rtl="0" eaLnBrk="1" latinLnBrk="0" hangingPunct="1">
      <a:defRPr sz="2800" b="1" kern="1200">
        <a:solidFill>
          <a:schemeClr val="bg1"/>
        </a:solidFill>
        <a:latin typeface="Tahoma" pitchFamily="34" charset="0"/>
        <a:ea typeface="+mn-ea"/>
        <a:cs typeface="Arial" pitchFamily="34" charset="0"/>
      </a:defRPr>
    </a:lvl8pPr>
    <a:lvl9pPr marL="3657600" algn="l" defTabSz="914400" rtl="0" eaLnBrk="1" latinLnBrk="0" hangingPunct="1">
      <a:defRPr sz="2800" b="1" kern="1200">
        <a:solidFill>
          <a:schemeClr val="bg1"/>
        </a:solidFill>
        <a:latin typeface="Tahoma"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FF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2" d="100"/>
          <a:sy n="92" d="100"/>
        </p:scale>
        <p:origin x="-1338"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Tree>
    <p:extLst>
      <p:ext uri="{BB962C8B-B14F-4D97-AF65-F5344CB8AC3E}">
        <p14:creationId xmlns:p14="http://schemas.microsoft.com/office/powerpoint/2010/main" val="24165683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140096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517803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233045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4179106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0832368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329966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smtClean="0"/>
              <a:t>Click to edit Master title style</a:t>
            </a:r>
            <a:endParaRPr lang="en-US"/>
          </a:p>
        </p:txBody>
      </p:sp>
    </p:spTree>
    <p:extLst>
      <p:ext uri="{BB962C8B-B14F-4D97-AF65-F5344CB8AC3E}">
        <p14:creationId xmlns:p14="http://schemas.microsoft.com/office/powerpoint/2010/main" val="37834130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180492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229534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4033641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2pPr>
      <a:lvl3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3pPr>
      <a:lvl4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4pPr>
      <a:lvl5pPr algn="l" rtl="0" eaLnBrk="0" fontAlgn="base" hangingPunct="0">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5pPr>
      <a:lvl6pPr marL="4572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6pPr>
      <a:lvl7pPr marL="9144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7pPr>
      <a:lvl8pPr marL="13716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8pPr>
      <a:lvl9pPr marL="1828800" algn="l" rtl="0" fontAlgn="base">
        <a:spcBef>
          <a:spcPct val="0"/>
        </a:spcBef>
        <a:spcAft>
          <a:spcPct val="0"/>
        </a:spcAft>
        <a:defRPr sz="2800" b="1">
          <a:solidFill>
            <a:schemeClr val="bg1"/>
          </a:solidFill>
          <a:effectLst>
            <a:outerShdw blurRad="38100" dist="38100" dir="2700000" algn="tl">
              <a:srgbClr val="C0C0C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6" name="Text Box 3"/>
          <p:cNvSpPr txBox="1">
            <a:spLocks noChangeArrowheads="1"/>
          </p:cNvSpPr>
          <p:nvPr/>
        </p:nvSpPr>
        <p:spPr bwMode="auto">
          <a:xfrm>
            <a:off x="0" y="0"/>
            <a:ext cx="9144000" cy="52322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algn="ctr"/>
            <a:r>
              <a:rPr lang="en-US" dirty="0"/>
              <a:t>Isaiah 56-59</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p:cNvSpPr txBox="1">
            <a:spLocks noChangeArrowheads="1"/>
          </p:cNvSpPr>
          <p:nvPr/>
        </p:nvSpPr>
        <p:spPr bwMode="auto">
          <a:xfrm>
            <a:off x="0" y="0"/>
            <a:ext cx="9144000" cy="655564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57:3 " But come here, You sons of the sorceress, You offspring of the adulterer and the harlot!  </a:t>
            </a:r>
            <a:r>
              <a:rPr lang="en-US" baseline="30000" dirty="0"/>
              <a:t>4</a:t>
            </a:r>
            <a:r>
              <a:rPr lang="en-US" dirty="0"/>
              <a:t> Whom do you ridicule? Against whom do you make a wide mouth </a:t>
            </a:r>
            <a:r>
              <a:rPr lang="en-US" i="1" dirty="0"/>
              <a:t>And </a:t>
            </a:r>
            <a:r>
              <a:rPr lang="en-US" dirty="0"/>
              <a:t>stick out the tongue? </a:t>
            </a:r>
            <a:r>
              <a:rPr lang="en-US" i="1" dirty="0"/>
              <a:t>Are </a:t>
            </a:r>
            <a:r>
              <a:rPr lang="en-US" dirty="0"/>
              <a:t>you not children of transgression, Offspring of falsehood,  </a:t>
            </a:r>
            <a:r>
              <a:rPr lang="en-US" baseline="30000" dirty="0"/>
              <a:t>5</a:t>
            </a:r>
            <a:r>
              <a:rPr lang="en-US" dirty="0"/>
              <a:t> Inflaming yourselves with gods under every green tree, Slaying the children in the valleys, Under the clefts of the rocks?  </a:t>
            </a:r>
            <a:r>
              <a:rPr lang="en-US" baseline="30000" dirty="0"/>
              <a:t>6</a:t>
            </a:r>
            <a:r>
              <a:rPr lang="en-US" dirty="0"/>
              <a:t> Among the smooth </a:t>
            </a:r>
            <a:r>
              <a:rPr lang="en-US" i="1" dirty="0"/>
              <a:t>stones </a:t>
            </a:r>
            <a:r>
              <a:rPr lang="en-US" dirty="0"/>
              <a:t>of the stream </a:t>
            </a:r>
            <a:r>
              <a:rPr lang="en-US" i="1" dirty="0"/>
              <a:t>Is </a:t>
            </a:r>
            <a:r>
              <a:rPr lang="en-US" dirty="0"/>
              <a:t>your portion; They, they, </a:t>
            </a:r>
            <a:r>
              <a:rPr lang="en-US" i="1" dirty="0"/>
              <a:t>are </a:t>
            </a:r>
            <a:r>
              <a:rPr lang="en-US" dirty="0"/>
              <a:t>your lot! Even to them you have poured a drink offering, You have offered a grain offering. Should I receive comfort in these?  </a:t>
            </a:r>
            <a:r>
              <a:rPr lang="en-US" baseline="30000" dirty="0"/>
              <a:t>7</a:t>
            </a:r>
            <a:r>
              <a:rPr lang="en-US" dirty="0"/>
              <a:t> "On a lofty and high mountain You have set your bed; EVEN there you went up To offer sacrifice.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baseline="30000" dirty="0" smtClean="0"/>
              <a:t>8</a:t>
            </a:r>
            <a:r>
              <a:rPr lang="en-US" dirty="0" smtClean="0"/>
              <a:t> Also behind the doors and their posts You have set up your remembrance; For you have uncovered yourself </a:t>
            </a:r>
            <a:r>
              <a:rPr lang="en-US" i="1" dirty="0" smtClean="0"/>
              <a:t>to those other </a:t>
            </a:r>
            <a:r>
              <a:rPr lang="en-US" dirty="0" smtClean="0"/>
              <a:t>than Me, And have gone up to them; You have enlarged your bed And made </a:t>
            </a:r>
            <a:r>
              <a:rPr lang="en-US" i="1" dirty="0" smtClean="0"/>
              <a:t>a covenant </a:t>
            </a:r>
            <a:r>
              <a:rPr lang="en-US" dirty="0" smtClean="0"/>
              <a:t>with them; You have loved their bed, Where you saw </a:t>
            </a:r>
            <a:r>
              <a:rPr lang="en-US" i="1" dirty="0" smtClean="0"/>
              <a:t>their </a:t>
            </a:r>
            <a:r>
              <a:rPr lang="en-US" dirty="0" smtClean="0"/>
              <a:t>nudity.  </a:t>
            </a:r>
            <a:r>
              <a:rPr lang="en-US" baseline="30000" dirty="0" smtClean="0"/>
              <a:t>9</a:t>
            </a:r>
            <a:r>
              <a:rPr lang="en-US" dirty="0" smtClean="0"/>
              <a:t> You went to the king with ointment, And increased your perfumes; You sent your messengers far off, And </a:t>
            </a:r>
            <a:r>
              <a:rPr lang="en-US" i="1" dirty="0" smtClean="0"/>
              <a:t>even </a:t>
            </a:r>
            <a:r>
              <a:rPr lang="en-US" dirty="0" smtClean="0"/>
              <a:t>descended to </a:t>
            </a:r>
            <a:r>
              <a:rPr lang="en-US" dirty="0" err="1" smtClean="0"/>
              <a:t>Sheol</a:t>
            </a:r>
            <a:r>
              <a:rPr lang="en-US" dirty="0" smtClean="0"/>
              <a:t>.  </a:t>
            </a:r>
            <a:r>
              <a:rPr lang="en-US" baseline="30000" dirty="0" smtClean="0"/>
              <a:t>10</a:t>
            </a:r>
            <a:r>
              <a:rPr lang="en-US" dirty="0" smtClean="0"/>
              <a:t> You are wearied in the length of your way; </a:t>
            </a:r>
            <a:r>
              <a:rPr lang="en-US" i="1" dirty="0" smtClean="0"/>
              <a:t>Yet </a:t>
            </a:r>
            <a:r>
              <a:rPr lang="en-US" dirty="0" smtClean="0"/>
              <a:t>you did not say, 'There is no hope.' You have found the life of your hand; Therefore you were not grieved.</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57:11 " And of whom have you been afraid, or feared, That you have lied And not remembered Me, Nor taken </a:t>
            </a:r>
            <a:r>
              <a:rPr lang="en-US" i="1" dirty="0"/>
              <a:t>it </a:t>
            </a:r>
            <a:r>
              <a:rPr lang="en-US" dirty="0"/>
              <a:t>to your heart? Is it not because I have held My peace from of old That you do not fear Me?  </a:t>
            </a:r>
            <a:r>
              <a:rPr lang="en-US" baseline="30000" dirty="0"/>
              <a:t>12</a:t>
            </a:r>
            <a:r>
              <a:rPr lang="en-US" dirty="0"/>
              <a:t> I will declare your righteousness And your works, For they will not profit you.  </a:t>
            </a:r>
            <a:r>
              <a:rPr lang="en-US" baseline="30000" dirty="0"/>
              <a:t>13</a:t>
            </a:r>
            <a:r>
              <a:rPr lang="en-US" dirty="0"/>
              <a:t> When you cry out, Let your collection </a:t>
            </a:r>
            <a:r>
              <a:rPr lang="en-US" i="1" dirty="0"/>
              <a:t>of idols </a:t>
            </a:r>
            <a:r>
              <a:rPr lang="en-US" dirty="0"/>
              <a:t>deliver you. But the wind will carry them all away, A breath will take </a:t>
            </a:r>
            <a:r>
              <a:rPr lang="en-US" i="1" dirty="0"/>
              <a:t>them. </a:t>
            </a:r>
            <a:r>
              <a:rPr lang="en-US" dirty="0"/>
              <a:t>But he who puts his trust in Me shall possess the land, And shall inherit My holy mountain."</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57:14 And one shall say, "Heap it up! Heap it up! Prepare the way, Take the stumbling block out of the way of My people."  </a:t>
            </a:r>
            <a:r>
              <a:rPr lang="en-US" baseline="30000" dirty="0"/>
              <a:t>15</a:t>
            </a:r>
            <a:r>
              <a:rPr lang="en-US" dirty="0"/>
              <a:t> For thus says the High and Lofty One Who inhabits eternity, whose name </a:t>
            </a:r>
            <a:r>
              <a:rPr lang="en-US" i="1" dirty="0"/>
              <a:t>is </a:t>
            </a:r>
            <a:r>
              <a:rPr lang="en-US" dirty="0"/>
              <a:t>Holy: "I dwell in the high and holy </a:t>
            </a:r>
            <a:r>
              <a:rPr lang="en-US" i="1" dirty="0"/>
              <a:t>place, </a:t>
            </a:r>
            <a:r>
              <a:rPr lang="en-US" dirty="0"/>
              <a:t>With him </a:t>
            </a:r>
            <a:r>
              <a:rPr lang="en-US" i="1" dirty="0"/>
              <a:t>who </a:t>
            </a:r>
            <a:r>
              <a:rPr lang="en-US" dirty="0"/>
              <a:t>has a contrite and humble spirit, To revive the spirit of the humble, And to revive the heart of the contrite ones.  </a:t>
            </a:r>
            <a:r>
              <a:rPr lang="en-US" baseline="30000" dirty="0"/>
              <a:t>16</a:t>
            </a:r>
            <a:r>
              <a:rPr lang="en-US" dirty="0"/>
              <a:t> For I will not contend forever, Nor will I always be angry; For the spirit would fail before Me, And the souls </a:t>
            </a:r>
            <a:r>
              <a:rPr lang="en-US" i="1" dirty="0"/>
              <a:t>which </a:t>
            </a:r>
            <a:r>
              <a:rPr lang="en-US" dirty="0"/>
              <a:t>I have made.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baseline="30000" dirty="0" smtClean="0"/>
              <a:t>17</a:t>
            </a:r>
            <a:r>
              <a:rPr lang="en-US" dirty="0" smtClean="0"/>
              <a:t> For the iniquity of his covetousness I was angry and struck him; I hid and was angry, And he went on backsliding in the way of his heart.  </a:t>
            </a:r>
            <a:r>
              <a:rPr lang="en-US" baseline="30000" dirty="0" smtClean="0"/>
              <a:t>18</a:t>
            </a:r>
            <a:r>
              <a:rPr lang="en-US" dirty="0" smtClean="0"/>
              <a:t> I have seen his ways, and will heal him; I will also lead him, And restore comforts to him And to his mourners.  </a:t>
            </a:r>
            <a:r>
              <a:rPr lang="en-US" baseline="30000" dirty="0" smtClean="0"/>
              <a:t>19</a:t>
            </a:r>
            <a:r>
              <a:rPr lang="en-US" dirty="0" smtClean="0"/>
              <a:t> "I create the fruit of the lips: Peace, peace to </a:t>
            </a:r>
            <a:r>
              <a:rPr lang="en-US" i="1" dirty="0" smtClean="0"/>
              <a:t>him who is </a:t>
            </a:r>
            <a:r>
              <a:rPr lang="en-US" dirty="0" smtClean="0"/>
              <a:t>far off and to </a:t>
            </a:r>
            <a:r>
              <a:rPr lang="en-US" i="1" dirty="0" smtClean="0"/>
              <a:t>him who is </a:t>
            </a:r>
            <a:r>
              <a:rPr lang="en-US" dirty="0" smtClean="0"/>
              <a:t>near," Says the LORD, "And I will heal him."  </a:t>
            </a:r>
            <a:r>
              <a:rPr lang="en-US" baseline="30000" dirty="0" smtClean="0"/>
              <a:t>20</a:t>
            </a:r>
            <a:r>
              <a:rPr lang="en-US" dirty="0" smtClean="0"/>
              <a:t> But the wicked </a:t>
            </a:r>
            <a:r>
              <a:rPr lang="en-US" i="1" dirty="0" smtClean="0"/>
              <a:t>are </a:t>
            </a:r>
            <a:r>
              <a:rPr lang="en-US" dirty="0" smtClean="0"/>
              <a:t>like the troubled sea, When it cannot rest, Whose waters cast up mire and dirt.  </a:t>
            </a:r>
            <a:r>
              <a:rPr lang="en-US" baseline="30000" dirty="0" smtClean="0"/>
              <a:t>21</a:t>
            </a:r>
            <a:r>
              <a:rPr lang="en-US" dirty="0" smtClean="0"/>
              <a:t> "</a:t>
            </a:r>
            <a:r>
              <a:rPr lang="en-US" i="1" dirty="0" smtClean="0"/>
              <a:t>There is </a:t>
            </a:r>
            <a:r>
              <a:rPr lang="en-US" dirty="0" smtClean="0"/>
              <a:t>no peace," Says my God, "for the wicked."</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Revelation 14:11 "And the smoke of their torment ascends forever and ever; and they have no rest day or night, who worship the beast and his image, and whoever receives the mark of his name."</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58:1 "Cry aloud, spare not; Lift up your voice like a trumpet; Tell My people their transgression, And the house of Jacob their sins.  </a:t>
            </a:r>
            <a:r>
              <a:rPr lang="en-US" baseline="30000" dirty="0"/>
              <a:t>2</a:t>
            </a:r>
            <a:r>
              <a:rPr lang="en-US" dirty="0"/>
              <a:t> Yet they seek Me daily, And delight to know My ways, As a nation that did righteousness, And did not forsake the ordinance of their God. They ask of Me the ordinances of justice; They take delight in approaching God.  </a:t>
            </a:r>
            <a:r>
              <a:rPr lang="en-US" baseline="30000" dirty="0"/>
              <a:t>3</a:t>
            </a:r>
            <a:r>
              <a:rPr lang="en-US" dirty="0"/>
              <a:t> 'Why have we fasted,' </a:t>
            </a:r>
            <a:r>
              <a:rPr lang="en-US" i="1" dirty="0"/>
              <a:t>they say, </a:t>
            </a:r>
            <a:r>
              <a:rPr lang="en-US" dirty="0"/>
              <a:t>'and You have not seen? </a:t>
            </a:r>
            <a:r>
              <a:rPr lang="en-US" i="1" dirty="0"/>
              <a:t>Why </a:t>
            </a:r>
            <a:r>
              <a:rPr lang="en-US" dirty="0"/>
              <a:t>have we afflicted our souls, and You take no notice?' "In fact, in the day of your fast you find pleasure, And exploit all your laborers.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baseline="30000" dirty="0" smtClean="0"/>
              <a:t>4</a:t>
            </a:r>
            <a:r>
              <a:rPr lang="en-US" dirty="0" smtClean="0"/>
              <a:t> Indeed you fast for strife and debate, And to strike with the fist of wickedness. You will not fast as </a:t>
            </a:r>
            <a:r>
              <a:rPr lang="en-US" i="1" dirty="0" smtClean="0"/>
              <a:t>you do </a:t>
            </a:r>
            <a:r>
              <a:rPr lang="en-US" dirty="0" smtClean="0"/>
              <a:t>this day, To make your voice heard on high.  </a:t>
            </a:r>
            <a:r>
              <a:rPr lang="en-US" baseline="30000" dirty="0" smtClean="0"/>
              <a:t>5</a:t>
            </a:r>
            <a:r>
              <a:rPr lang="en-US" dirty="0" smtClean="0"/>
              <a:t> Is it a fast that I have chosen, A day for a man to afflict his soul? </a:t>
            </a:r>
            <a:r>
              <a:rPr lang="en-US" i="1" dirty="0" smtClean="0"/>
              <a:t>Is it </a:t>
            </a:r>
            <a:r>
              <a:rPr lang="en-US" dirty="0" smtClean="0"/>
              <a:t>to bow down his head like a bulrush, And to spread out sackcloth and ashes? Would you call this a fast, And an acceptable day to the LORD?</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 Box 2"/>
          <p:cNvSpPr txBox="1">
            <a:spLocks noChangeArrowheads="1"/>
          </p:cNvSpPr>
          <p:nvPr/>
        </p:nvSpPr>
        <p:spPr bwMode="auto">
          <a:xfrm>
            <a:off x="0" y="0"/>
            <a:ext cx="9144000" cy="224676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29:13 Therefore the LORD said: "Inasmuch as these people draw near with their mouths And honor Me with their lips, But have removed their hearts far from Me, And their fear toward Me is taught by the commandment of men,</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The only fast that God commanded was during the day of atonement (Lev. 16:29-31).</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Homer Halley has titled these four  chapters as SINS OF ISAIAH’S DAY, and he gives the following summary</a:t>
            </a:r>
            <a:r>
              <a:rPr lang="en-US" dirty="0" smtClean="0"/>
              <a:t>:</a:t>
            </a:r>
          </a:p>
          <a:p>
            <a:endParaRPr lang="en-US" dirty="0"/>
          </a:p>
          <a:p>
            <a:r>
              <a:rPr lang="en-US" dirty="0"/>
              <a:t>Profaning the Sabbath; Gluttony of Israel’s leaders; prevalence of Idolatry, with its vile practices; punctilious in fasting, yet practicing flagrant injustice; all to be surely avenged.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58:6 " </a:t>
            </a:r>
            <a:r>
              <a:rPr lang="en-US" i="1" dirty="0"/>
              <a:t>Is </a:t>
            </a:r>
            <a:r>
              <a:rPr lang="en-US" dirty="0"/>
              <a:t>this not the fast that I have chosen: To loose the bonds of wickedness, To undo the heavy burdens, To let the oppressed go free, And that you break every yoke?  </a:t>
            </a:r>
            <a:r>
              <a:rPr lang="en-US" baseline="30000" dirty="0"/>
              <a:t>7</a:t>
            </a:r>
            <a:r>
              <a:rPr lang="en-US" dirty="0"/>
              <a:t> </a:t>
            </a:r>
            <a:r>
              <a:rPr lang="en-US" i="1" dirty="0"/>
              <a:t>Is it </a:t>
            </a:r>
            <a:r>
              <a:rPr lang="en-US" dirty="0"/>
              <a:t>not to share your bread with the hungry, And that you bring to your house the poor who are cast out; When you see the naked, that you cover him, And not hide yourself from your own flesh?  </a:t>
            </a:r>
            <a:r>
              <a:rPr lang="en-US" baseline="30000" dirty="0"/>
              <a:t>8</a:t>
            </a:r>
            <a:r>
              <a:rPr lang="en-US" dirty="0"/>
              <a:t> Then your light shall break forth like the morning, Your healing shall spring forth speedily, And your righteousness shall go before you; The glory of the LORD shall be your rear </a:t>
            </a:r>
            <a:r>
              <a:rPr lang="en-US" dirty="0" smtClean="0"/>
              <a:t>guard</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sz="2400" dirty="0" smtClean="0"/>
              <a:t>.  </a:t>
            </a:r>
            <a:r>
              <a:rPr lang="en-US" sz="2400" baseline="30000" dirty="0" smtClean="0"/>
              <a:t>9</a:t>
            </a:r>
            <a:r>
              <a:rPr lang="en-US" sz="2400" dirty="0" smtClean="0"/>
              <a:t> Then you shall call, and the LORD will answer; You shall cry, and He will say, 'Here I </a:t>
            </a:r>
            <a:r>
              <a:rPr lang="en-US" sz="2400" i="1" dirty="0" smtClean="0"/>
              <a:t>am.' </a:t>
            </a:r>
            <a:r>
              <a:rPr lang="en-US" sz="2400" dirty="0" smtClean="0"/>
              <a:t>"If you take away the yoke from your midst, The pointing of the finger, and speaking wickedness,  </a:t>
            </a:r>
            <a:r>
              <a:rPr lang="en-US" sz="2400" baseline="30000" dirty="0" smtClean="0"/>
              <a:t>10</a:t>
            </a:r>
            <a:r>
              <a:rPr lang="en-US" sz="2400" dirty="0" smtClean="0"/>
              <a:t> </a:t>
            </a:r>
            <a:r>
              <a:rPr lang="en-US" sz="2400" i="1" dirty="0" smtClean="0"/>
              <a:t>If </a:t>
            </a:r>
            <a:r>
              <a:rPr lang="en-US" sz="2400" dirty="0" smtClean="0"/>
              <a:t>you extend your soul to the hungry And satisfy the afflicted soul, Then your light shall dawn in the darkness, And your darkness shall </a:t>
            </a:r>
            <a:r>
              <a:rPr lang="en-US" sz="2400" i="1" dirty="0" smtClean="0"/>
              <a:t>be </a:t>
            </a:r>
            <a:r>
              <a:rPr lang="en-US" sz="2400" dirty="0" smtClean="0"/>
              <a:t>as the noonday.  </a:t>
            </a:r>
            <a:r>
              <a:rPr lang="en-US" sz="2400" baseline="30000" dirty="0" smtClean="0"/>
              <a:t>11</a:t>
            </a:r>
            <a:r>
              <a:rPr lang="en-US" sz="2400" dirty="0" smtClean="0"/>
              <a:t> The LORD will guide you continually, And satisfy your soul in drought, And strengthen your bones; You shall be like a watered garden, And like a spring of water, whose waters do not fail.  </a:t>
            </a:r>
            <a:r>
              <a:rPr lang="en-US" sz="2400" baseline="30000" dirty="0" smtClean="0"/>
              <a:t>12</a:t>
            </a:r>
            <a:r>
              <a:rPr lang="en-US" sz="2400" dirty="0" smtClean="0"/>
              <a:t> Those from among you Shall build the old waste places; You shall raise up the foundations of many generations; And you shall be called the Repairer of the Breach, The Restorer of Streets to Dwell In.</a:t>
            </a:r>
            <a:endParaRPr lang="en-US" sz="2400"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2"/>
          <p:cNvSpPr txBox="1">
            <a:spLocks noChangeArrowheads="1"/>
          </p:cNvSpPr>
          <p:nvPr/>
        </p:nvSpPr>
        <p:spPr bwMode="auto">
          <a:xfrm>
            <a:off x="0" y="0"/>
            <a:ext cx="9144000" cy="440120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58:13 " If you turn away your foot from the Sabbath, </a:t>
            </a:r>
            <a:r>
              <a:rPr lang="en-US" i="1" dirty="0"/>
              <a:t>From </a:t>
            </a:r>
            <a:r>
              <a:rPr lang="en-US" dirty="0"/>
              <a:t>doing your pleasure on My holy day, And call the Sabbath a delight, The holy </a:t>
            </a:r>
            <a:r>
              <a:rPr lang="en-US" i="1" dirty="0"/>
              <a:t>day </a:t>
            </a:r>
            <a:r>
              <a:rPr lang="en-US" dirty="0"/>
              <a:t>of the LORD honorable, And shall honor Him, not doing your own ways, Nor finding your own pleasure, Nor speaking </a:t>
            </a:r>
            <a:r>
              <a:rPr lang="en-US" i="1" dirty="0"/>
              <a:t>your own </a:t>
            </a:r>
            <a:r>
              <a:rPr lang="en-US" dirty="0"/>
              <a:t>words,  </a:t>
            </a:r>
            <a:r>
              <a:rPr lang="en-US" baseline="30000" dirty="0"/>
              <a:t>14</a:t>
            </a:r>
            <a:r>
              <a:rPr lang="en-US" dirty="0"/>
              <a:t> Then you shall delight yourself in the LORD; And I will cause you to ride on the high hills of the earth, And feed you with the heritage of Jacob your father. The mouth of the LORD has spoken."</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 Box 2"/>
          <p:cNvSpPr txBox="1">
            <a:spLocks noChangeArrowheads="1"/>
          </p:cNvSpPr>
          <p:nvPr/>
        </p:nvSpPr>
        <p:spPr bwMode="auto">
          <a:xfrm>
            <a:off x="0" y="0"/>
            <a:ext cx="9144000" cy="6124754"/>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59:1 Behold, the LORD's hand is not shortened, That it cannot save; Nor His ear heavy, That it cannot hear.  </a:t>
            </a:r>
            <a:r>
              <a:rPr lang="en-US" baseline="30000" dirty="0"/>
              <a:t>2</a:t>
            </a:r>
            <a:r>
              <a:rPr lang="en-US" dirty="0"/>
              <a:t> But your iniquities have separated you from your God; And your sins have hidden </a:t>
            </a:r>
            <a:r>
              <a:rPr lang="en-US" i="1" dirty="0"/>
              <a:t>His </a:t>
            </a:r>
            <a:r>
              <a:rPr lang="en-US" dirty="0"/>
              <a:t>face from you, So that He will not hear.  </a:t>
            </a:r>
            <a:r>
              <a:rPr lang="en-US" baseline="30000" dirty="0"/>
              <a:t>3</a:t>
            </a:r>
            <a:r>
              <a:rPr lang="en-US" dirty="0"/>
              <a:t> For your hands are defiled with blood, And your fingers with iniquity; Your lips have spoken lies, Your tongue has muttered perversity.  </a:t>
            </a:r>
            <a:r>
              <a:rPr lang="en-US" baseline="30000" dirty="0"/>
              <a:t>4</a:t>
            </a:r>
            <a:r>
              <a:rPr lang="en-US" dirty="0"/>
              <a:t> No one calls for justice, Nor does </a:t>
            </a:r>
            <a:r>
              <a:rPr lang="en-US" i="1" dirty="0"/>
              <a:t>any </a:t>
            </a:r>
            <a:r>
              <a:rPr lang="en-US" dirty="0"/>
              <a:t>plead for truth. They trust in empty words and speak lies; They conceive evil and bring forth iniquity.  </a:t>
            </a:r>
            <a:r>
              <a:rPr lang="en-US" baseline="30000" dirty="0"/>
              <a:t>5</a:t>
            </a:r>
            <a:r>
              <a:rPr lang="en-US" dirty="0"/>
              <a:t> They hatch vipers' eggs and weave the spider's web; He who eats of their eggs dies, And </a:t>
            </a:r>
            <a:r>
              <a:rPr lang="en-US" i="1" dirty="0"/>
              <a:t>from </a:t>
            </a:r>
            <a:r>
              <a:rPr lang="en-US" dirty="0"/>
              <a:t>that which is crushed a viper breaks out.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baseline="30000" dirty="0" smtClean="0"/>
              <a:t>6</a:t>
            </a:r>
            <a:r>
              <a:rPr lang="en-US" dirty="0" smtClean="0"/>
              <a:t> Their webs will not become garments, Nor will they cover themselves with their works; Their works </a:t>
            </a:r>
            <a:r>
              <a:rPr lang="en-US" i="1" dirty="0" smtClean="0"/>
              <a:t>are </a:t>
            </a:r>
            <a:r>
              <a:rPr lang="en-US" dirty="0" smtClean="0"/>
              <a:t>works of iniquity, And the act of violence </a:t>
            </a:r>
            <a:r>
              <a:rPr lang="en-US" i="1" dirty="0" smtClean="0"/>
              <a:t>is </a:t>
            </a:r>
            <a:r>
              <a:rPr lang="en-US" dirty="0" smtClean="0"/>
              <a:t>in their hands.  </a:t>
            </a:r>
            <a:r>
              <a:rPr lang="en-US" baseline="30000" dirty="0" smtClean="0"/>
              <a:t>7</a:t>
            </a:r>
            <a:r>
              <a:rPr lang="en-US" dirty="0" smtClean="0"/>
              <a:t> Their feet run to evil, And they make haste to shed innocent blood; Their thoughts </a:t>
            </a:r>
            <a:r>
              <a:rPr lang="en-US" i="1" dirty="0" smtClean="0"/>
              <a:t>are </a:t>
            </a:r>
            <a:r>
              <a:rPr lang="en-US" dirty="0" smtClean="0"/>
              <a:t>thoughts of iniquity; Wasting and destruction </a:t>
            </a:r>
            <a:r>
              <a:rPr lang="en-US" i="1" dirty="0" smtClean="0"/>
              <a:t>are </a:t>
            </a:r>
            <a:r>
              <a:rPr lang="en-US" dirty="0" smtClean="0"/>
              <a:t>in their paths.  </a:t>
            </a:r>
            <a:r>
              <a:rPr lang="en-US" baseline="30000" dirty="0" smtClean="0"/>
              <a:t>8</a:t>
            </a:r>
            <a:r>
              <a:rPr lang="en-US" dirty="0" smtClean="0"/>
              <a:t> The way of peace they have not known, And </a:t>
            </a:r>
            <a:r>
              <a:rPr lang="en-US" i="1" dirty="0" smtClean="0"/>
              <a:t>there is </a:t>
            </a:r>
            <a:r>
              <a:rPr lang="en-US" dirty="0" smtClean="0"/>
              <a:t>no justice in their ways; They have made themselves crooked paths; Whoever takes that way shall not know peace.</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59:9 Therefore justice is far from us, Nor does righteousness overtake us; We look for light, but there is darkness! For brightness, </a:t>
            </a:r>
            <a:r>
              <a:rPr lang="en-US" i="1" dirty="0"/>
              <a:t>but </a:t>
            </a:r>
            <a:r>
              <a:rPr lang="en-US" dirty="0"/>
              <a:t>we walk in blackness!  </a:t>
            </a:r>
            <a:r>
              <a:rPr lang="en-US" baseline="30000" dirty="0"/>
              <a:t>10</a:t>
            </a:r>
            <a:r>
              <a:rPr lang="en-US" dirty="0"/>
              <a:t> We grope for the wall like the blind, And we grope as if </a:t>
            </a:r>
            <a:r>
              <a:rPr lang="en-US" i="1" dirty="0"/>
              <a:t>we had </a:t>
            </a:r>
            <a:r>
              <a:rPr lang="en-US" dirty="0"/>
              <a:t>no eyes; We stumble at noonday as at twilight; </a:t>
            </a:r>
            <a:r>
              <a:rPr lang="en-US" i="1" dirty="0"/>
              <a:t>We are </a:t>
            </a:r>
            <a:r>
              <a:rPr lang="en-US" dirty="0"/>
              <a:t>as dead </a:t>
            </a:r>
            <a:r>
              <a:rPr lang="en-US" i="1" dirty="0"/>
              <a:t>men </a:t>
            </a:r>
            <a:r>
              <a:rPr lang="en-US" dirty="0"/>
              <a:t>in desolate places.  </a:t>
            </a:r>
            <a:r>
              <a:rPr lang="en-US" baseline="30000" dirty="0"/>
              <a:t>11</a:t>
            </a:r>
            <a:r>
              <a:rPr lang="en-US" dirty="0"/>
              <a:t> We all growl like bears, And moan sadly like doves; We look for justice, but </a:t>
            </a:r>
            <a:r>
              <a:rPr lang="en-US" i="1" dirty="0"/>
              <a:t>there is </a:t>
            </a:r>
            <a:r>
              <a:rPr lang="en-US" dirty="0"/>
              <a:t>none; For salvation, </a:t>
            </a:r>
            <a:r>
              <a:rPr lang="en-US" i="1" dirty="0"/>
              <a:t>but </a:t>
            </a:r>
            <a:r>
              <a:rPr lang="en-US" dirty="0"/>
              <a:t>it is far from us.  </a:t>
            </a:r>
            <a:r>
              <a:rPr lang="en-US" baseline="30000" dirty="0"/>
              <a:t>12</a:t>
            </a:r>
            <a:r>
              <a:rPr lang="en-US" dirty="0"/>
              <a:t> For our transgressions are multiplied before You, And our sins testify against us; For our transgressions </a:t>
            </a:r>
            <a:r>
              <a:rPr lang="en-US" i="1" dirty="0"/>
              <a:t>are </a:t>
            </a:r>
            <a:r>
              <a:rPr lang="en-US" dirty="0"/>
              <a:t>with us, And </a:t>
            </a:r>
            <a:r>
              <a:rPr lang="en-US" i="1" dirty="0"/>
              <a:t>as for </a:t>
            </a:r>
            <a:r>
              <a:rPr lang="en-US" dirty="0"/>
              <a:t>our iniquities, we know them</a:t>
            </a:r>
            <a:r>
              <a:rPr lang="en-US" dirty="0" smtClean="0"/>
              <a:t>:</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 Box 2"/>
          <p:cNvSpPr txBox="1">
            <a:spLocks noChangeArrowheads="1"/>
          </p:cNvSpPr>
          <p:nvPr/>
        </p:nvSpPr>
        <p:spPr bwMode="auto">
          <a:xfrm>
            <a:off x="0" y="0"/>
            <a:ext cx="9144000" cy="3539430"/>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baseline="30000" dirty="0" smtClean="0"/>
              <a:t>13</a:t>
            </a:r>
            <a:r>
              <a:rPr lang="en-US" dirty="0" smtClean="0"/>
              <a:t> In transgressing and lying against the LORD, And departing from our God, Speaking oppression and revolt, Conceiving and uttering from the heart words of falsehood.  </a:t>
            </a:r>
            <a:r>
              <a:rPr lang="en-US" baseline="30000" dirty="0" smtClean="0"/>
              <a:t>14</a:t>
            </a:r>
            <a:r>
              <a:rPr lang="en-US" dirty="0" smtClean="0"/>
              <a:t> Justice is turned back, And righteousness stands afar off; For truth is fallen in the street, And equity cannot enter.  </a:t>
            </a:r>
            <a:r>
              <a:rPr lang="en-US" baseline="30000" dirty="0" smtClean="0"/>
              <a:t>15</a:t>
            </a:r>
            <a:r>
              <a:rPr lang="en-US" dirty="0" smtClean="0"/>
              <a:t> So truth fails, And he </a:t>
            </a:r>
            <a:r>
              <a:rPr lang="en-US" i="1" dirty="0" smtClean="0"/>
              <a:t>who </a:t>
            </a:r>
            <a:r>
              <a:rPr lang="en-US" dirty="0" smtClean="0"/>
              <a:t>departs from evil makes himself a prey.</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59:15  Then the LORD saw </a:t>
            </a:r>
            <a:r>
              <a:rPr lang="en-US" i="1" dirty="0"/>
              <a:t>it, </a:t>
            </a:r>
            <a:r>
              <a:rPr lang="en-US" dirty="0"/>
              <a:t>and it displeased Him That </a:t>
            </a:r>
            <a:r>
              <a:rPr lang="en-US" i="1" dirty="0"/>
              <a:t>there was </a:t>
            </a:r>
            <a:r>
              <a:rPr lang="en-US" dirty="0"/>
              <a:t>no justice.  </a:t>
            </a:r>
            <a:r>
              <a:rPr lang="en-US" baseline="30000" dirty="0"/>
              <a:t>16</a:t>
            </a:r>
            <a:r>
              <a:rPr lang="en-US" dirty="0"/>
              <a:t> He saw that </a:t>
            </a:r>
            <a:r>
              <a:rPr lang="en-US" i="1" dirty="0"/>
              <a:t>there was </a:t>
            </a:r>
            <a:r>
              <a:rPr lang="en-US" dirty="0"/>
              <a:t>no man, And wondered that </a:t>
            </a:r>
            <a:r>
              <a:rPr lang="en-US" i="1" dirty="0"/>
              <a:t>there was </a:t>
            </a:r>
            <a:r>
              <a:rPr lang="en-US" dirty="0"/>
              <a:t>no intercessor; Therefore His own arm brought salvation for Him; And His own righteousness, it sustained Him.  </a:t>
            </a:r>
            <a:r>
              <a:rPr lang="en-US" baseline="30000" dirty="0"/>
              <a:t>17</a:t>
            </a:r>
            <a:r>
              <a:rPr lang="en-US" dirty="0"/>
              <a:t> For He put on righteousness as a breastplate, And a helmet of salvation on His head; He put on the garments of vengeance for clothing, And was clad with zeal as a cloak.  </a:t>
            </a:r>
            <a:r>
              <a:rPr lang="en-US" baseline="30000" dirty="0"/>
              <a:t>18</a:t>
            </a:r>
            <a:r>
              <a:rPr lang="en-US" dirty="0"/>
              <a:t> According to </a:t>
            </a:r>
            <a:r>
              <a:rPr lang="en-US" i="1" dirty="0"/>
              <a:t>their </a:t>
            </a:r>
            <a:r>
              <a:rPr lang="en-US" dirty="0"/>
              <a:t>deeds, accordingly He will repay, Fury to His adversaries, Recompense to His enemies; The coastlands He will fully repay.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69386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baseline="30000" dirty="0" smtClean="0"/>
              <a:t>19</a:t>
            </a:r>
            <a:r>
              <a:rPr lang="en-US" dirty="0" smtClean="0"/>
              <a:t> So shall they fear The name of the LORD from the west, And His glory from the rising of the sun; When the enemy comes in like a flood, The Spirit of the LORD will lift up a standard against him.  </a:t>
            </a:r>
            <a:r>
              <a:rPr lang="en-US" baseline="30000" dirty="0" smtClean="0"/>
              <a:t>20</a:t>
            </a:r>
            <a:r>
              <a:rPr lang="en-US" dirty="0" smtClean="0"/>
              <a:t> " The Redeemer will come to Zion, And to those who turn from transgression in Jacob," Says the LORD.  </a:t>
            </a:r>
            <a:r>
              <a:rPr lang="en-US" baseline="30000" dirty="0" smtClean="0"/>
              <a:t>21</a:t>
            </a:r>
            <a:r>
              <a:rPr lang="en-US" dirty="0" smtClean="0"/>
              <a:t> "As for Me," says the LORD, "this </a:t>
            </a:r>
            <a:r>
              <a:rPr lang="en-US" i="1" dirty="0" smtClean="0"/>
              <a:t>is </a:t>
            </a:r>
            <a:r>
              <a:rPr lang="en-US" dirty="0" smtClean="0"/>
              <a:t>My covenant with them: My Spirit who </a:t>
            </a:r>
            <a:r>
              <a:rPr lang="en-US" i="1" dirty="0" smtClean="0"/>
              <a:t>is </a:t>
            </a:r>
            <a:r>
              <a:rPr lang="en-US" dirty="0" smtClean="0"/>
              <a:t>upon you, and My words which I have put in your mouth, shall not depart from your mouth, nor from the mouth of your descendants, nor from the mouth of your descendants' descendants," says the LORD, "from this time and forevermore."</a:t>
            </a:r>
            <a:endParaRPr lang="en-US" dirty="0"/>
          </a:p>
        </p:txBody>
      </p:sp>
    </p:spTree>
    <p:extLst>
      <p:ext uri="{BB962C8B-B14F-4D97-AF65-F5344CB8AC3E}">
        <p14:creationId xmlns:p14="http://schemas.microsoft.com/office/powerpoint/2010/main" val="11645099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483209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Paul makes it clear that Jesus is our redeemer as he quotes verse 20 in Rom. 11:26-27. </a:t>
            </a:r>
            <a:endParaRPr lang="en-US" dirty="0" smtClean="0"/>
          </a:p>
          <a:p>
            <a:endParaRPr lang="en-US" dirty="0"/>
          </a:p>
          <a:p>
            <a:r>
              <a:rPr lang="en-US" dirty="0" smtClean="0"/>
              <a:t>Paul </a:t>
            </a:r>
            <a:r>
              <a:rPr lang="en-US" dirty="0"/>
              <a:t>also uses </a:t>
            </a:r>
            <a:r>
              <a:rPr lang="en-US" dirty="0" smtClean="0"/>
              <a:t>the </a:t>
            </a:r>
            <a:r>
              <a:rPr lang="en-US" dirty="0"/>
              <a:t>thought of putting on righteousness as a breastplate to describe what Christians are to do in Eph. 6. </a:t>
            </a:r>
            <a:endParaRPr lang="en-US" dirty="0" smtClean="0"/>
          </a:p>
          <a:p>
            <a:endParaRPr lang="en-US" dirty="0"/>
          </a:p>
          <a:p>
            <a:r>
              <a:rPr lang="en-US" dirty="0" smtClean="0"/>
              <a:t>Finally</a:t>
            </a:r>
            <a:r>
              <a:rPr lang="en-US" dirty="0"/>
              <a:t>, verse 21 talks about the covenant God would have with His people, which is referring to </a:t>
            </a:r>
            <a:r>
              <a:rPr lang="en-US" dirty="0" smtClean="0"/>
              <a:t>the new </a:t>
            </a:r>
            <a:r>
              <a:rPr lang="en-US" dirty="0"/>
              <a:t>covenant that Jeremiah prophesied of in Jeremiah 31:31-34. </a:t>
            </a:r>
          </a:p>
        </p:txBody>
      </p:sp>
    </p:spTree>
    <p:extLst>
      <p:ext uri="{BB962C8B-B14F-4D97-AF65-F5344CB8AC3E}">
        <p14:creationId xmlns:p14="http://schemas.microsoft.com/office/powerpoint/2010/main" val="371520692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 Box 2"/>
          <p:cNvSpPr txBox="1">
            <a:spLocks noChangeArrowheads="1"/>
          </p:cNvSpPr>
          <p:nvPr/>
        </p:nvSpPr>
        <p:spPr bwMode="auto">
          <a:xfrm>
            <a:off x="0" y="0"/>
            <a:ext cx="9144000" cy="5632311"/>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sz="2400" dirty="0"/>
              <a:t>Isaiah 56:1 Thus says the LORD: "Keep justice, and do righteousness, For My salvation </a:t>
            </a:r>
            <a:r>
              <a:rPr lang="en-US" sz="2400" i="1" dirty="0"/>
              <a:t>is </a:t>
            </a:r>
            <a:r>
              <a:rPr lang="en-US" sz="2400" dirty="0"/>
              <a:t>about to come, And My righteousness to be revealed.  </a:t>
            </a:r>
            <a:r>
              <a:rPr lang="en-US" sz="2400" baseline="30000" dirty="0"/>
              <a:t>2</a:t>
            </a:r>
            <a:r>
              <a:rPr lang="en-US" sz="2400" dirty="0"/>
              <a:t> Blessed </a:t>
            </a:r>
            <a:r>
              <a:rPr lang="en-US" sz="2400" i="1" dirty="0"/>
              <a:t>is </a:t>
            </a:r>
            <a:r>
              <a:rPr lang="en-US" sz="2400" dirty="0"/>
              <a:t>the man </a:t>
            </a:r>
            <a:r>
              <a:rPr lang="en-US" sz="2400" i="1" dirty="0"/>
              <a:t>who </a:t>
            </a:r>
            <a:r>
              <a:rPr lang="en-US" sz="2400" dirty="0"/>
              <a:t>does this, And the son of man </a:t>
            </a:r>
            <a:r>
              <a:rPr lang="en-US" sz="2400" i="1" dirty="0"/>
              <a:t>who </a:t>
            </a:r>
            <a:r>
              <a:rPr lang="en-US" sz="2400" dirty="0"/>
              <a:t>lays hold on it; Who keeps from defiling the Sabbath, And keeps his hand from doing any evil."  </a:t>
            </a:r>
            <a:r>
              <a:rPr lang="en-US" sz="2400" baseline="30000" dirty="0"/>
              <a:t>3</a:t>
            </a:r>
            <a:r>
              <a:rPr lang="en-US" sz="2400" dirty="0"/>
              <a:t> Do not let the son of the foreigner Who has joined himself to the LORD Speak, saying, "The LORD has utterly separated me from His people"; Nor let the eunuch say, "Here I am, a dry tree."  </a:t>
            </a:r>
            <a:r>
              <a:rPr lang="en-US" sz="2400" baseline="30000" dirty="0"/>
              <a:t>4</a:t>
            </a:r>
            <a:r>
              <a:rPr lang="en-US" sz="2400" dirty="0"/>
              <a:t> For thus says the LORD: "To the eunuchs who keep My Sabbaths, And choose what pleases Me, And hold fast My covenant,  </a:t>
            </a:r>
            <a:r>
              <a:rPr lang="en-US" sz="2400" baseline="30000" dirty="0"/>
              <a:t>5</a:t>
            </a:r>
            <a:r>
              <a:rPr lang="en-US" sz="2400" dirty="0"/>
              <a:t> Even to them I will give in My house And within My walls a place and a name Better than that of sons and daughters; I will give them an everlasting name That shall not be cut off.  </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2"/>
          <p:cNvSpPr txBox="1">
            <a:spLocks noChangeArrowheads="1"/>
          </p:cNvSpPr>
          <p:nvPr/>
        </p:nvSpPr>
        <p:spPr bwMode="auto">
          <a:xfrm>
            <a:off x="0" y="0"/>
            <a:ext cx="9144000" cy="52387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endParaRPr lang="en-US"/>
          </a:p>
        </p:txBody>
      </p:sp>
    </p:spTree>
    <p:extLst>
      <p:ext uri="{BB962C8B-B14F-4D97-AF65-F5344CB8AC3E}">
        <p14:creationId xmlns:p14="http://schemas.microsoft.com/office/powerpoint/2010/main" val="1854441463"/>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 Box 2"/>
          <p:cNvSpPr txBox="1">
            <a:spLocks noChangeArrowheads="1"/>
          </p:cNvSpPr>
          <p:nvPr/>
        </p:nvSpPr>
        <p:spPr bwMode="auto">
          <a:xfrm>
            <a:off x="0" y="0"/>
            <a:ext cx="9144000" cy="1384995"/>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pPr eaLnBrk="1" hangingPunct="1"/>
            <a:r>
              <a:rPr lang="en-US" dirty="0"/>
              <a:t>According to Isaiah 62:2, this would be a new name</a:t>
            </a:r>
            <a:r>
              <a:rPr lang="en-US" dirty="0" smtClean="0"/>
              <a:t>.</a:t>
            </a:r>
          </a:p>
          <a:p>
            <a:pPr eaLnBrk="1" hangingPunct="1"/>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2"/>
          <p:cNvSpPr txBox="1">
            <a:spLocks noChangeArrowheads="1"/>
          </p:cNvSpPr>
          <p:nvPr/>
        </p:nvSpPr>
        <p:spPr bwMode="auto">
          <a:xfrm>
            <a:off x="0" y="0"/>
            <a:ext cx="9144000" cy="954107"/>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Acts 11:26  And the disciples were first called Christians in Antioch.</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56:6 " Also the sons of the foreigner Who join themselves to the LORD, to serve Him, And to love the name of the LORD, to be His servants -- Everyone who keeps from defiling the Sabbath, And holds fast My covenant --  </a:t>
            </a:r>
            <a:r>
              <a:rPr lang="en-US" baseline="30000" dirty="0"/>
              <a:t>7</a:t>
            </a:r>
            <a:r>
              <a:rPr lang="en-US" dirty="0"/>
              <a:t> Even them I will bring to My holy mountain, And make them joyful in My house of prayer. Their burnt offerings and their sacrifices </a:t>
            </a:r>
            <a:r>
              <a:rPr lang="en-US" i="1" dirty="0"/>
              <a:t>Will be </a:t>
            </a:r>
            <a:r>
              <a:rPr lang="en-US" dirty="0"/>
              <a:t>accepted on My altar; For My house shall be called a house of prayer for all nations."  </a:t>
            </a:r>
            <a:r>
              <a:rPr lang="en-US" baseline="30000" dirty="0"/>
              <a:t>8</a:t>
            </a:r>
            <a:r>
              <a:rPr lang="en-US" dirty="0"/>
              <a:t> The Lord GOD, who gathers the outcasts of Israel, says, "Yet I will gather to him </a:t>
            </a:r>
            <a:r>
              <a:rPr lang="en-US" i="1" dirty="0"/>
              <a:t>Others </a:t>
            </a:r>
            <a:r>
              <a:rPr lang="en-US" dirty="0"/>
              <a:t>besides those who are gathered to him."</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p:cNvSpPr txBox="1">
            <a:spLocks noChangeArrowheads="1"/>
          </p:cNvSpPr>
          <p:nvPr/>
        </p:nvSpPr>
        <p:spPr bwMode="auto">
          <a:xfrm>
            <a:off x="0" y="0"/>
            <a:ext cx="9144000" cy="1815882"/>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John 10:16 "And other sheep I have which are not of this fold; them also I must bring, and they will hear My voice; and there will be one flock </a:t>
            </a:r>
            <a:r>
              <a:rPr lang="en-US" i="1" dirty="0"/>
              <a:t>and </a:t>
            </a:r>
            <a:r>
              <a:rPr lang="en-US" dirty="0"/>
              <a:t>one shepherd.</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 Box 2"/>
          <p:cNvSpPr txBox="1">
            <a:spLocks noChangeArrowheads="1"/>
          </p:cNvSpPr>
          <p:nvPr/>
        </p:nvSpPr>
        <p:spPr bwMode="auto">
          <a:xfrm>
            <a:off x="0" y="0"/>
            <a:ext cx="9144000" cy="5262979"/>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56:9 All you beasts of the field, come to devour, All you beasts in the forest.  </a:t>
            </a:r>
            <a:r>
              <a:rPr lang="en-US" baseline="30000" dirty="0"/>
              <a:t>10</a:t>
            </a:r>
            <a:r>
              <a:rPr lang="en-US" dirty="0"/>
              <a:t> His watchmen </a:t>
            </a:r>
            <a:r>
              <a:rPr lang="en-US" i="1" dirty="0"/>
              <a:t>are </a:t>
            </a:r>
            <a:r>
              <a:rPr lang="en-US" dirty="0"/>
              <a:t>blind, They are all ignorant; They </a:t>
            </a:r>
            <a:r>
              <a:rPr lang="en-US" i="1" dirty="0"/>
              <a:t>are </a:t>
            </a:r>
            <a:r>
              <a:rPr lang="en-US" dirty="0"/>
              <a:t>all dumb dogs, They cannot bark; Sleeping, lying down, loving to slumber.  </a:t>
            </a:r>
            <a:r>
              <a:rPr lang="en-US" baseline="30000" dirty="0"/>
              <a:t>11</a:t>
            </a:r>
            <a:r>
              <a:rPr lang="en-US" dirty="0"/>
              <a:t> Yes, </a:t>
            </a:r>
            <a:r>
              <a:rPr lang="en-US" i="1" dirty="0"/>
              <a:t>they are </a:t>
            </a:r>
            <a:r>
              <a:rPr lang="en-US" dirty="0"/>
              <a:t>greedy dogs </a:t>
            </a:r>
            <a:r>
              <a:rPr lang="en-US" i="1" dirty="0"/>
              <a:t>Which </a:t>
            </a:r>
            <a:r>
              <a:rPr lang="en-US" dirty="0"/>
              <a:t>never have enough. And they </a:t>
            </a:r>
            <a:r>
              <a:rPr lang="en-US" i="1" dirty="0"/>
              <a:t>are </a:t>
            </a:r>
            <a:r>
              <a:rPr lang="en-US" dirty="0"/>
              <a:t>shepherds Who cannot understand; They all look to their own way, Every one for his own gain, From his </a:t>
            </a:r>
            <a:r>
              <a:rPr lang="en-US" i="1" dirty="0"/>
              <a:t>own </a:t>
            </a:r>
            <a:r>
              <a:rPr lang="en-US" dirty="0"/>
              <a:t>territory.  </a:t>
            </a:r>
            <a:r>
              <a:rPr lang="en-US" baseline="30000" dirty="0"/>
              <a:t>12</a:t>
            </a:r>
            <a:r>
              <a:rPr lang="en-US" dirty="0"/>
              <a:t> "Come," </a:t>
            </a:r>
            <a:r>
              <a:rPr lang="en-US" i="1" dirty="0"/>
              <a:t>one says, </a:t>
            </a:r>
            <a:r>
              <a:rPr lang="en-US" dirty="0"/>
              <a:t>"I will bring wine, And we will fill ourselves with intoxicating drink; Tomorrow will be as today, </a:t>
            </a:r>
            <a:r>
              <a:rPr lang="en-US" i="1" dirty="0"/>
              <a:t>And </a:t>
            </a:r>
            <a:r>
              <a:rPr lang="en-US" dirty="0"/>
              <a:t>much more abundant</a:t>
            </a:r>
            <a:r>
              <a:rPr lang="en-US" dirty="0" smtClean="0"/>
              <a:t>.“	</a:t>
            </a:r>
            <a:endParaRPr lang="en-US" dirty="0"/>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p:cNvSpPr txBox="1">
            <a:spLocks noChangeArrowheads="1"/>
          </p:cNvSpPr>
          <p:nvPr/>
        </p:nvSpPr>
        <p:spPr bwMode="auto">
          <a:xfrm>
            <a:off x="0" y="0"/>
            <a:ext cx="9144000" cy="2677656"/>
          </a:xfrm>
          <a:prstGeom prst="rect">
            <a:avLst/>
          </a:prstGeom>
          <a:noFill/>
          <a:ln>
            <a:noFill/>
          </a:ln>
          <a:effectLst>
            <a:outerShdw dist="35921" dir="2700000" algn="ctr" rotWithShape="0">
              <a:schemeClr val="tx1"/>
            </a:outerShdw>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spAutoFit/>
          </a:bodyPr>
          <a:lstStyle>
            <a:lvl1pPr eaLnBrk="0" hangingPunct="0">
              <a:defRPr sz="2800" b="1">
                <a:solidFill>
                  <a:schemeClr val="bg1"/>
                </a:solidFill>
                <a:latin typeface="Tahoma" pitchFamily="34" charset="0"/>
                <a:cs typeface="Arial" pitchFamily="34" charset="0"/>
              </a:defRPr>
            </a:lvl1pPr>
            <a:lvl2pPr marL="742950" indent="-285750" eaLnBrk="0" hangingPunct="0">
              <a:defRPr sz="2800" b="1">
                <a:solidFill>
                  <a:schemeClr val="bg1"/>
                </a:solidFill>
                <a:latin typeface="Tahoma" pitchFamily="34" charset="0"/>
                <a:cs typeface="Arial" pitchFamily="34" charset="0"/>
              </a:defRPr>
            </a:lvl2pPr>
            <a:lvl3pPr marL="1143000" indent="-228600" eaLnBrk="0" hangingPunct="0">
              <a:defRPr sz="2800" b="1">
                <a:solidFill>
                  <a:schemeClr val="bg1"/>
                </a:solidFill>
                <a:latin typeface="Tahoma" pitchFamily="34" charset="0"/>
                <a:cs typeface="Arial" pitchFamily="34" charset="0"/>
              </a:defRPr>
            </a:lvl3pPr>
            <a:lvl4pPr marL="1600200" indent="-228600" eaLnBrk="0" hangingPunct="0">
              <a:defRPr sz="2800" b="1">
                <a:solidFill>
                  <a:schemeClr val="bg1"/>
                </a:solidFill>
                <a:latin typeface="Tahoma" pitchFamily="34" charset="0"/>
                <a:cs typeface="Arial" pitchFamily="34" charset="0"/>
              </a:defRPr>
            </a:lvl4pPr>
            <a:lvl5pPr marL="2057400" indent="-228600" eaLnBrk="0" hangingPunct="0">
              <a:defRPr sz="2800" b="1">
                <a:solidFill>
                  <a:schemeClr val="bg1"/>
                </a:solidFill>
                <a:latin typeface="Tahoma" pitchFamily="34" charset="0"/>
                <a:cs typeface="Arial" pitchFamily="34" charset="0"/>
              </a:defRPr>
            </a:lvl5pPr>
            <a:lvl6pPr marL="2514600" indent="-228600" eaLnBrk="0" fontAlgn="base" hangingPunct="0">
              <a:spcBef>
                <a:spcPct val="0"/>
              </a:spcBef>
              <a:spcAft>
                <a:spcPct val="0"/>
              </a:spcAft>
              <a:defRPr sz="2800" b="1">
                <a:solidFill>
                  <a:schemeClr val="bg1"/>
                </a:solidFill>
                <a:latin typeface="Tahoma" pitchFamily="34" charset="0"/>
                <a:cs typeface="Arial" pitchFamily="34" charset="0"/>
              </a:defRPr>
            </a:lvl6pPr>
            <a:lvl7pPr marL="2971800" indent="-228600" eaLnBrk="0" fontAlgn="base" hangingPunct="0">
              <a:spcBef>
                <a:spcPct val="0"/>
              </a:spcBef>
              <a:spcAft>
                <a:spcPct val="0"/>
              </a:spcAft>
              <a:defRPr sz="2800" b="1">
                <a:solidFill>
                  <a:schemeClr val="bg1"/>
                </a:solidFill>
                <a:latin typeface="Tahoma" pitchFamily="34" charset="0"/>
                <a:cs typeface="Arial" pitchFamily="34" charset="0"/>
              </a:defRPr>
            </a:lvl7pPr>
            <a:lvl8pPr marL="3429000" indent="-228600" eaLnBrk="0" fontAlgn="base" hangingPunct="0">
              <a:spcBef>
                <a:spcPct val="0"/>
              </a:spcBef>
              <a:spcAft>
                <a:spcPct val="0"/>
              </a:spcAft>
              <a:defRPr sz="2800" b="1">
                <a:solidFill>
                  <a:schemeClr val="bg1"/>
                </a:solidFill>
                <a:latin typeface="Tahoma" pitchFamily="34" charset="0"/>
                <a:cs typeface="Arial" pitchFamily="34" charset="0"/>
              </a:defRPr>
            </a:lvl8pPr>
            <a:lvl9pPr marL="3886200" indent="-228600" eaLnBrk="0" fontAlgn="base" hangingPunct="0">
              <a:spcBef>
                <a:spcPct val="0"/>
              </a:spcBef>
              <a:spcAft>
                <a:spcPct val="0"/>
              </a:spcAft>
              <a:defRPr sz="2800" b="1">
                <a:solidFill>
                  <a:schemeClr val="bg1"/>
                </a:solidFill>
                <a:latin typeface="Tahoma" pitchFamily="34" charset="0"/>
                <a:cs typeface="Arial" pitchFamily="34" charset="0"/>
              </a:defRPr>
            </a:lvl9pPr>
          </a:lstStyle>
          <a:p>
            <a:r>
              <a:rPr lang="en-US" dirty="0"/>
              <a:t>Isaiah 57:1 The righteous perishes, And no man takes </a:t>
            </a:r>
            <a:r>
              <a:rPr lang="en-US" i="1" dirty="0"/>
              <a:t>it </a:t>
            </a:r>
            <a:r>
              <a:rPr lang="en-US" dirty="0"/>
              <a:t>to heart; Merciful men </a:t>
            </a:r>
            <a:r>
              <a:rPr lang="en-US" i="1" dirty="0"/>
              <a:t>are </a:t>
            </a:r>
            <a:r>
              <a:rPr lang="en-US" dirty="0"/>
              <a:t>taken away, While no one considers That the righteous is taken away from evil.  </a:t>
            </a:r>
            <a:r>
              <a:rPr lang="en-US" baseline="30000" dirty="0"/>
              <a:t>2</a:t>
            </a:r>
            <a:r>
              <a:rPr lang="en-US" dirty="0"/>
              <a:t> He shall enter into peace; They shall rest in their beds, </a:t>
            </a:r>
            <a:r>
              <a:rPr lang="en-US" i="1" dirty="0"/>
              <a:t>Each one </a:t>
            </a:r>
            <a:r>
              <a:rPr lang="en-US" dirty="0"/>
              <a:t>walking </a:t>
            </a:r>
            <a:r>
              <a:rPr lang="en-US" i="1" dirty="0"/>
              <a:t>in </a:t>
            </a:r>
            <a:r>
              <a:rPr lang="en-US" dirty="0"/>
              <a:t>his uprightness.</a:t>
            </a:r>
          </a:p>
        </p:txBody>
      </p:sp>
    </p:spTree>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800" b="1" i="0" u="none" strike="noStrike" cap="none" normalizeH="0" baseline="0" smtClean="0">
            <a:ln>
              <a:noFill/>
            </a:ln>
            <a:solidFill>
              <a:schemeClr val="bg1"/>
            </a:solidFill>
            <a:effectLst/>
            <a:latin typeface="Tahoma" pitchFamily="34" charset="0"/>
            <a:cs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6776</TotalTime>
  <Words>2410</Words>
  <Application>Microsoft Office PowerPoint</Application>
  <PresentationFormat>On-screen Show (4:3)</PresentationFormat>
  <Paragraphs>35</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Tahoma</vt:lpstr>
      <vt:lpstr>Arial</vt:lpstr>
      <vt:lpstr>Calibri</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vvvv</dc:creator>
  <cp:lastModifiedBy>Patsy</cp:lastModifiedBy>
  <cp:revision>49</cp:revision>
  <dcterms:created xsi:type="dcterms:W3CDTF">2006-12-19T00:50:39Z</dcterms:created>
  <dcterms:modified xsi:type="dcterms:W3CDTF">2012-06-18T21:55:05Z</dcterms:modified>
</cp:coreProperties>
</file>