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9" r:id="rId2"/>
    <p:sldId id="335" r:id="rId3"/>
    <p:sldId id="336" r:id="rId4"/>
    <p:sldId id="337" r:id="rId5"/>
    <p:sldId id="338" r:id="rId6"/>
    <p:sldId id="339" r:id="rId7"/>
    <p:sldId id="340" r:id="rId8"/>
    <p:sldId id="341" r:id="rId9"/>
    <p:sldId id="342" r:id="rId10"/>
    <p:sldId id="343" r:id="rId11"/>
    <p:sldId id="344" r:id="rId12"/>
    <p:sldId id="345" r:id="rId13"/>
    <p:sldId id="346" r:id="rId14"/>
    <p:sldId id="347" r:id="rId15"/>
    <p:sldId id="348" r:id="rId16"/>
    <p:sldId id="349" r:id="rId17"/>
    <p:sldId id="350" r:id="rId18"/>
    <p:sldId id="351" r:id="rId19"/>
    <p:sldId id="352" r:id="rId20"/>
    <p:sldId id="353" r:id="rId21"/>
    <p:sldId id="354" r:id="rId22"/>
    <p:sldId id="355" r:id="rId23"/>
    <p:sldId id="356" r:id="rId24"/>
    <p:sldId id="357" r:id="rId25"/>
    <p:sldId id="358" r:id="rId26"/>
    <p:sldId id="359" r:id="rId27"/>
    <p:sldId id="360" r:id="rId28"/>
    <p:sldId id="361" r:id="rId29"/>
    <p:sldId id="362" r:id="rId30"/>
    <p:sldId id="363" r:id="rId31"/>
    <p:sldId id="364" r:id="rId32"/>
    <p:sldId id="365" r:id="rId33"/>
    <p:sldId id="366" r:id="rId34"/>
    <p:sldId id="367" r:id="rId35"/>
    <p:sldId id="368" r:id="rId36"/>
    <p:sldId id="373" r:id="rId37"/>
  </p:sldIdLst>
  <p:sldSz cx="9144000" cy="6858000" type="screen4x3"/>
  <p:notesSz cx="6858000" cy="9144000"/>
  <p:defaultTextStyle>
    <a:defPPr>
      <a:defRPr lang="en-US"/>
    </a:defPPr>
    <a:lvl1pPr algn="l" rtl="0" fontAlgn="base">
      <a:spcBef>
        <a:spcPct val="0"/>
      </a:spcBef>
      <a:spcAft>
        <a:spcPct val="0"/>
      </a:spcAft>
      <a:defRPr sz="2800" b="1" kern="1200">
        <a:solidFill>
          <a:schemeClr val="bg1"/>
        </a:solidFill>
        <a:latin typeface="Tahoma" pitchFamily="34" charset="0"/>
        <a:ea typeface="+mn-ea"/>
        <a:cs typeface="Arial" charset="0"/>
      </a:defRPr>
    </a:lvl1pPr>
    <a:lvl2pPr marL="457200" algn="l" rtl="0" fontAlgn="base">
      <a:spcBef>
        <a:spcPct val="0"/>
      </a:spcBef>
      <a:spcAft>
        <a:spcPct val="0"/>
      </a:spcAft>
      <a:defRPr sz="2800" b="1" kern="1200">
        <a:solidFill>
          <a:schemeClr val="bg1"/>
        </a:solidFill>
        <a:latin typeface="Tahoma" pitchFamily="34" charset="0"/>
        <a:ea typeface="+mn-ea"/>
        <a:cs typeface="Arial" charset="0"/>
      </a:defRPr>
    </a:lvl2pPr>
    <a:lvl3pPr marL="914400" algn="l" rtl="0" fontAlgn="base">
      <a:spcBef>
        <a:spcPct val="0"/>
      </a:spcBef>
      <a:spcAft>
        <a:spcPct val="0"/>
      </a:spcAft>
      <a:defRPr sz="2800" b="1" kern="1200">
        <a:solidFill>
          <a:schemeClr val="bg1"/>
        </a:solidFill>
        <a:latin typeface="Tahoma" pitchFamily="34" charset="0"/>
        <a:ea typeface="+mn-ea"/>
        <a:cs typeface="Arial" charset="0"/>
      </a:defRPr>
    </a:lvl3pPr>
    <a:lvl4pPr marL="1371600" algn="l" rtl="0" fontAlgn="base">
      <a:spcBef>
        <a:spcPct val="0"/>
      </a:spcBef>
      <a:spcAft>
        <a:spcPct val="0"/>
      </a:spcAft>
      <a:defRPr sz="2800" b="1" kern="1200">
        <a:solidFill>
          <a:schemeClr val="bg1"/>
        </a:solidFill>
        <a:latin typeface="Tahoma" pitchFamily="34" charset="0"/>
        <a:ea typeface="+mn-ea"/>
        <a:cs typeface="Arial" charset="0"/>
      </a:defRPr>
    </a:lvl4pPr>
    <a:lvl5pPr marL="1828800" algn="l" rtl="0" fontAlgn="base">
      <a:spcBef>
        <a:spcPct val="0"/>
      </a:spcBef>
      <a:spcAft>
        <a:spcPct val="0"/>
      </a:spcAft>
      <a:defRPr sz="2800" b="1" kern="1200">
        <a:solidFill>
          <a:schemeClr val="bg1"/>
        </a:solidFill>
        <a:latin typeface="Tahoma" pitchFamily="34" charset="0"/>
        <a:ea typeface="+mn-ea"/>
        <a:cs typeface="Arial" charset="0"/>
      </a:defRPr>
    </a:lvl5pPr>
    <a:lvl6pPr marL="2286000" algn="l" defTabSz="914400" rtl="0" eaLnBrk="1" latinLnBrk="0" hangingPunct="1">
      <a:defRPr sz="2800" b="1" kern="1200">
        <a:solidFill>
          <a:schemeClr val="bg1"/>
        </a:solidFill>
        <a:latin typeface="Tahoma" pitchFamily="34" charset="0"/>
        <a:ea typeface="+mn-ea"/>
        <a:cs typeface="Arial" charset="0"/>
      </a:defRPr>
    </a:lvl6pPr>
    <a:lvl7pPr marL="2743200" algn="l" defTabSz="914400" rtl="0" eaLnBrk="1" latinLnBrk="0" hangingPunct="1">
      <a:defRPr sz="2800" b="1" kern="1200">
        <a:solidFill>
          <a:schemeClr val="bg1"/>
        </a:solidFill>
        <a:latin typeface="Tahoma" pitchFamily="34" charset="0"/>
        <a:ea typeface="+mn-ea"/>
        <a:cs typeface="Arial" charset="0"/>
      </a:defRPr>
    </a:lvl7pPr>
    <a:lvl8pPr marL="3200400" algn="l" defTabSz="914400" rtl="0" eaLnBrk="1" latinLnBrk="0" hangingPunct="1">
      <a:defRPr sz="2800" b="1" kern="1200">
        <a:solidFill>
          <a:schemeClr val="bg1"/>
        </a:solidFill>
        <a:latin typeface="Tahoma" pitchFamily="34" charset="0"/>
        <a:ea typeface="+mn-ea"/>
        <a:cs typeface="Arial" charset="0"/>
      </a:defRPr>
    </a:lvl8pPr>
    <a:lvl9pPr marL="3657600" algn="l" defTabSz="914400" rtl="0" eaLnBrk="1" latinLnBrk="0" hangingPunct="1">
      <a:defRPr sz="2800" b="1" kern="1200">
        <a:solidFill>
          <a:schemeClr val="bg1"/>
        </a:solidFill>
        <a:latin typeface="Tahoma" pitchFamily="34"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CC33"/>
    <a:srgbClr val="FFFF00"/>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2" d="100"/>
          <a:sy n="92" d="100"/>
        </p:scale>
        <p:origin x="-1338" y="-10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2428922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8516414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7579423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2491496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10614378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42413409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7589149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Tree>
    <p:extLst>
      <p:ext uri="{BB962C8B-B14F-4D97-AF65-F5344CB8AC3E}">
        <p14:creationId xmlns:p14="http://schemas.microsoft.com/office/powerpoint/2010/main" val="10715828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7700753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4981961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32068121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lum/>
          </a:blip>
          <a:srcRect/>
          <a:stretch>
            <a:fillRect/>
          </a:stretch>
        </a:blip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txStyles>
    <p:titleStyle>
      <a:lvl1pPr algn="l" rtl="0" fontAlgn="base">
        <a:spcBef>
          <a:spcPct val="0"/>
        </a:spcBef>
        <a:spcAft>
          <a:spcPct val="0"/>
        </a:spcAft>
        <a:defRPr sz="2800" b="1">
          <a:solidFill>
            <a:schemeClr val="bg1"/>
          </a:solidFill>
          <a:effectLst>
            <a:outerShdw blurRad="38100" dist="38100" dir="2700000" algn="tl">
              <a:srgbClr val="C0C0C0"/>
            </a:outerShdw>
          </a:effectLst>
          <a:latin typeface="+mj-lt"/>
          <a:ea typeface="+mj-ea"/>
          <a:cs typeface="+mj-cs"/>
        </a:defRPr>
      </a:lvl1pPr>
      <a:lvl2pPr algn="l" rtl="0" fontAlgn="base">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2pPr>
      <a:lvl3pPr algn="l" rtl="0" fontAlgn="base">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3pPr>
      <a:lvl4pPr algn="l" rtl="0" fontAlgn="base">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4pPr>
      <a:lvl5pPr algn="l" rtl="0" fontAlgn="base">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5pPr>
      <a:lvl6pPr marL="457200" algn="l" rtl="0" fontAlgn="base">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6pPr>
      <a:lvl7pPr marL="914400" algn="l" rtl="0" fontAlgn="base">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7pPr>
      <a:lvl8pPr marL="1371600" algn="l" rtl="0" fontAlgn="base">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8pPr>
      <a:lvl9pPr marL="1828800" algn="l" rtl="0" fontAlgn="base">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cs typeface="+mn-cs"/>
        </a:defRPr>
      </a:lvl2pPr>
      <a:lvl3pPr marL="1143000" indent="-228600" algn="l" rtl="0" fontAlgn="base">
        <a:spcBef>
          <a:spcPct val="20000"/>
        </a:spcBef>
        <a:spcAft>
          <a:spcPct val="0"/>
        </a:spcAft>
        <a:buChar char="•"/>
        <a:defRPr sz="2400">
          <a:solidFill>
            <a:schemeClr val="tx1"/>
          </a:solidFill>
          <a:latin typeface="+mn-lt"/>
          <a:cs typeface="+mn-cs"/>
        </a:defRPr>
      </a:lvl3pPr>
      <a:lvl4pPr marL="1600200" indent="-228600" algn="l" rtl="0" fontAlgn="base">
        <a:spcBef>
          <a:spcPct val="20000"/>
        </a:spcBef>
        <a:spcAft>
          <a:spcPct val="0"/>
        </a:spcAft>
        <a:buChar char="–"/>
        <a:defRPr sz="2000">
          <a:solidFill>
            <a:schemeClr val="tx1"/>
          </a:solidFill>
          <a:latin typeface="+mn-lt"/>
          <a:cs typeface="+mn-cs"/>
        </a:defRPr>
      </a:lvl4pPr>
      <a:lvl5pPr marL="2057400" indent="-228600" algn="l" rtl="0" fontAlgn="base">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 Box 3"/>
          <p:cNvSpPr txBox="1">
            <a:spLocks noChangeArrowheads="1"/>
          </p:cNvSpPr>
          <p:nvPr/>
        </p:nvSpPr>
        <p:spPr bwMode="auto">
          <a:xfrm>
            <a:off x="0" y="0"/>
            <a:ext cx="9144000" cy="523220"/>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pPr algn="ctr"/>
            <a:r>
              <a:rPr lang="en-US" dirty="0"/>
              <a:t>ISAIAH 49-50</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1586" name="Text Box 2"/>
          <p:cNvSpPr txBox="1">
            <a:spLocks noChangeArrowheads="1"/>
          </p:cNvSpPr>
          <p:nvPr/>
        </p:nvSpPr>
        <p:spPr bwMode="auto">
          <a:xfrm>
            <a:off x="0" y="0"/>
            <a:ext cx="9144000" cy="5262979"/>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r>
              <a:rPr lang="en-US" dirty="0"/>
              <a:t>All such confusion and lack of understanding disappears instantly when it is understood that "Israel" in this passage is a God-given title of Messiah himself. After all that Isaiah had already revealed about the blindness and deafness of the fleshly nation (Israel), and of their judicial hardening, and of their being no longer the noble vine God had planted, but a "degenerate vine," it is a foolish mistake indeed to try to identify that blind, deaf, hardened, hypocrite of the fleshly nation with the "Servant" who would heal that very nation.</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2610" name="Text Box 2"/>
          <p:cNvSpPr txBox="1">
            <a:spLocks noChangeArrowheads="1"/>
          </p:cNvSpPr>
          <p:nvPr/>
        </p:nvSpPr>
        <p:spPr bwMode="auto">
          <a:xfrm>
            <a:off x="0" y="0"/>
            <a:ext cx="9144000" cy="1815882"/>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r>
              <a:rPr lang="en-US" dirty="0"/>
              <a:t>Isaiah 49:4 Then I said, 'I have labored in vain, I have spent my strength for nothing and in vain; Yet surely my just reward </a:t>
            </a:r>
            <a:r>
              <a:rPr lang="en-US" i="1" dirty="0"/>
              <a:t>is </a:t>
            </a:r>
            <a:r>
              <a:rPr lang="en-US" dirty="0"/>
              <a:t>with the LORD, And my work with my God.' "</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3634" name="Text Box 2"/>
          <p:cNvSpPr txBox="1">
            <a:spLocks noChangeArrowheads="1"/>
          </p:cNvSpPr>
          <p:nvPr/>
        </p:nvSpPr>
        <p:spPr bwMode="auto">
          <a:xfrm>
            <a:off x="0" y="0"/>
            <a:ext cx="9144000" cy="2246769"/>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r>
              <a:rPr lang="en-US" dirty="0"/>
              <a:t>Matthew 23:37  " O Jerusalem, Jerusalem, the one who kills the prophets and stones those who are sent to her! How often I wanted to gather your children together, as a hen gathers her chicks under </a:t>
            </a:r>
            <a:r>
              <a:rPr lang="en-US" i="1" dirty="0"/>
              <a:t>her </a:t>
            </a:r>
            <a:r>
              <a:rPr lang="en-US" dirty="0"/>
              <a:t>wings, but you were not willing!</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4658" name="Text Box 2"/>
          <p:cNvSpPr txBox="1">
            <a:spLocks noChangeArrowheads="1"/>
          </p:cNvSpPr>
          <p:nvPr/>
        </p:nvSpPr>
        <p:spPr bwMode="auto">
          <a:xfrm>
            <a:off x="0" y="0"/>
            <a:ext cx="9144000" cy="4832092"/>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r>
              <a:rPr lang="en-US" dirty="0"/>
              <a:t>Isaiah 49:5 " And now the LORD says, Who formed Me from the womb </a:t>
            </a:r>
            <a:r>
              <a:rPr lang="en-US" i="1" dirty="0"/>
              <a:t>to be </a:t>
            </a:r>
            <a:r>
              <a:rPr lang="en-US" dirty="0"/>
              <a:t>His Servant, To bring Jacob back to Him, So that Israel is gathered to Him ( For I shall be glorious in the eyes of the LORD, And My God shall be My strength),  </a:t>
            </a:r>
            <a:r>
              <a:rPr lang="en-US" baseline="30000" dirty="0"/>
              <a:t>6</a:t>
            </a:r>
            <a:r>
              <a:rPr lang="en-US" dirty="0"/>
              <a:t> Indeed He says, 'It is too small a thing that You should be My Servant To raise up the tribes of Jacob, And to restore the preserved ones of Israel; I will also give You as a light to the Gentiles, That You should be My salvation to the ends of the earth.' "</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5682" name="Text Box 2"/>
          <p:cNvSpPr txBox="1">
            <a:spLocks noChangeArrowheads="1"/>
          </p:cNvSpPr>
          <p:nvPr/>
        </p:nvSpPr>
        <p:spPr bwMode="auto">
          <a:xfrm>
            <a:off x="0" y="0"/>
            <a:ext cx="9144000" cy="3108543"/>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r>
              <a:rPr lang="en-US" dirty="0"/>
              <a:t>Isaiah 49:7 Thus says the LORD, The Redeemer of Israel, their Holy One, To Him whom man despises, To Him whom the nation abhors, To the Servant of rulers: "Kings shall see and arise, Princes also shall worship, Because of the LORD who is faithful, The Holy One of Israel; And He has chosen You."  </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6706" name="Text Box 2"/>
          <p:cNvSpPr txBox="1">
            <a:spLocks noChangeArrowheads="1"/>
          </p:cNvSpPr>
          <p:nvPr/>
        </p:nvSpPr>
        <p:spPr bwMode="auto">
          <a:xfrm>
            <a:off x="0" y="0"/>
            <a:ext cx="9144000" cy="1384995"/>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pPr>
              <a:spcBef>
                <a:spcPct val="50000"/>
              </a:spcBef>
            </a:pPr>
            <a:r>
              <a:rPr lang="en-US" dirty="0"/>
              <a:t>Certainly, we see prominent people being converted to follow Christ after His death (Acts 13:7-12; 18:8; Rom 16:23; Phil 1:13)</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7730" name="Text Box 2"/>
          <p:cNvSpPr txBox="1">
            <a:spLocks noChangeArrowheads="1"/>
          </p:cNvSpPr>
          <p:nvPr/>
        </p:nvSpPr>
        <p:spPr bwMode="auto">
          <a:xfrm>
            <a:off x="0" y="0"/>
            <a:ext cx="9144000" cy="3108543"/>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r>
              <a:rPr lang="en-US" dirty="0"/>
              <a:t>Philippians 2:9 Therefore God also has highly exalted Him and given Him the name which is above every name,  </a:t>
            </a:r>
            <a:r>
              <a:rPr lang="en-US" baseline="30000" dirty="0"/>
              <a:t>10</a:t>
            </a:r>
            <a:r>
              <a:rPr lang="en-US" dirty="0"/>
              <a:t> that at the name of Jesus every knee should bow, of those in heaven, and of those on earth, and of those under the earth,  </a:t>
            </a:r>
            <a:r>
              <a:rPr lang="en-US" baseline="30000" dirty="0"/>
              <a:t>11</a:t>
            </a:r>
            <a:r>
              <a:rPr lang="en-US" dirty="0"/>
              <a:t> and </a:t>
            </a:r>
            <a:r>
              <a:rPr lang="en-US" i="1" dirty="0"/>
              <a:t>that </a:t>
            </a:r>
            <a:r>
              <a:rPr lang="en-US" dirty="0"/>
              <a:t>every tongue should confess that Jesus Christ </a:t>
            </a:r>
            <a:r>
              <a:rPr lang="en-US" i="1" dirty="0"/>
              <a:t>is </a:t>
            </a:r>
            <a:r>
              <a:rPr lang="en-US" dirty="0"/>
              <a:t>Lord, to the glory of God the Father.</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8754" name="Text Box 2"/>
          <p:cNvSpPr txBox="1">
            <a:spLocks noChangeArrowheads="1"/>
          </p:cNvSpPr>
          <p:nvPr/>
        </p:nvSpPr>
        <p:spPr bwMode="auto">
          <a:xfrm>
            <a:off x="0" y="0"/>
            <a:ext cx="9144000" cy="2677656"/>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r>
              <a:rPr lang="en-US" baseline="30000" dirty="0"/>
              <a:t>8</a:t>
            </a:r>
            <a:r>
              <a:rPr lang="en-US" dirty="0"/>
              <a:t> Thus says the LORD: "In an acceptable time I have heard You, And in the day of salvation I have helped You; I will preserve You and give You As a covenant to the people, To restore the earth, To cause them to inherit the desolate heritages;  </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9778" name="Text Box 2"/>
          <p:cNvSpPr txBox="1">
            <a:spLocks noChangeArrowheads="1"/>
          </p:cNvSpPr>
          <p:nvPr/>
        </p:nvSpPr>
        <p:spPr bwMode="auto">
          <a:xfrm>
            <a:off x="0" y="0"/>
            <a:ext cx="9144000" cy="1815882"/>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r>
              <a:rPr lang="en-US" dirty="0"/>
              <a:t>2 Corinthians 6:2  For He says: "In an acceptable time I have heard you, And in the day of salvation I have helped you." Behold, now </a:t>
            </a:r>
            <a:r>
              <a:rPr lang="en-US" i="1" dirty="0"/>
              <a:t>is </a:t>
            </a:r>
            <a:r>
              <a:rPr lang="en-US" dirty="0"/>
              <a:t>the accepted time; behold, now </a:t>
            </a:r>
            <a:r>
              <a:rPr lang="en-US" i="1" dirty="0"/>
              <a:t>is </a:t>
            </a:r>
            <a:r>
              <a:rPr lang="en-US" dirty="0"/>
              <a:t>the day of salvation.</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02" name="Text Box 2"/>
          <p:cNvSpPr txBox="1">
            <a:spLocks noChangeArrowheads="1"/>
          </p:cNvSpPr>
          <p:nvPr/>
        </p:nvSpPr>
        <p:spPr bwMode="auto">
          <a:xfrm>
            <a:off x="0" y="0"/>
            <a:ext cx="9144000" cy="1815882"/>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r>
              <a:rPr lang="en-US" dirty="0"/>
              <a:t>Hebrews 8:6  But now He has obtained a more excellent ministry, inasmuch as He is also Mediator of a better covenant, which was established on better promises.  </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02" name="Text Box 2"/>
          <p:cNvSpPr txBox="1">
            <a:spLocks noChangeArrowheads="1"/>
          </p:cNvSpPr>
          <p:nvPr/>
        </p:nvSpPr>
        <p:spPr bwMode="auto">
          <a:xfrm>
            <a:off x="0" y="0"/>
            <a:ext cx="9144000" cy="3970318"/>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pPr marL="514350" lvl="0" indent="-514350">
              <a:buFont typeface="+mj-lt"/>
              <a:buAutoNum type="arabicPeriod"/>
            </a:pPr>
            <a:r>
              <a:rPr lang="en-US" dirty="0"/>
              <a:t>God called Him from the womb. </a:t>
            </a:r>
          </a:p>
          <a:p>
            <a:pPr marL="514350" lvl="0" indent="-514350">
              <a:buFont typeface="+mj-lt"/>
              <a:buAutoNum type="arabicPeriod"/>
            </a:pPr>
            <a:r>
              <a:rPr lang="en-US" dirty="0"/>
              <a:t>He made his mouth a sharp sword. </a:t>
            </a:r>
          </a:p>
          <a:p>
            <a:pPr marL="514350" lvl="0" indent="-514350">
              <a:buFont typeface="+mj-lt"/>
              <a:buAutoNum type="arabicPeriod"/>
            </a:pPr>
            <a:r>
              <a:rPr lang="en-US" dirty="0"/>
              <a:t>God held Him in His hand.</a:t>
            </a:r>
          </a:p>
          <a:p>
            <a:pPr marL="514350" lvl="0" indent="-514350">
              <a:buFont typeface="+mj-lt"/>
              <a:buAutoNum type="arabicPeriod"/>
            </a:pPr>
            <a:r>
              <a:rPr lang="en-US" dirty="0"/>
              <a:t>God would be glorified in Him.</a:t>
            </a:r>
          </a:p>
          <a:p>
            <a:pPr marL="514350" lvl="0" indent="-514350">
              <a:buFont typeface="+mj-lt"/>
              <a:buAutoNum type="arabicPeriod"/>
            </a:pPr>
            <a:r>
              <a:rPr lang="en-US" dirty="0"/>
              <a:t>He would be a light to the Gentiles.</a:t>
            </a:r>
          </a:p>
          <a:p>
            <a:pPr marL="514350" lvl="0" indent="-514350">
              <a:buFont typeface="+mj-lt"/>
              <a:buAutoNum type="arabicPeriod"/>
            </a:pPr>
            <a:r>
              <a:rPr lang="en-US" dirty="0"/>
              <a:t>Because of Him, salvation would extend to the ends of the earth.</a:t>
            </a:r>
          </a:p>
          <a:p>
            <a:pPr marL="514350" lvl="0" indent="-514350">
              <a:buFont typeface="+mj-lt"/>
              <a:buAutoNum type="arabicPeriod"/>
            </a:pPr>
            <a:r>
              <a:rPr lang="en-US" dirty="0"/>
              <a:t>He is the redeemer of Israel. </a:t>
            </a:r>
          </a:p>
          <a:p>
            <a:pPr marL="514350" lvl="0" indent="-514350">
              <a:buFont typeface="+mj-lt"/>
              <a:buAutoNum type="arabicPeriod"/>
            </a:pPr>
            <a:r>
              <a:rPr lang="en-US" dirty="0"/>
              <a:t>He is called the Holy One. </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409602">
                                            <p:txEl>
                                              <p:pRg st="1" end="1"/>
                                            </p:txEl>
                                          </p:spTgt>
                                        </p:tgtEl>
                                        <p:attrNameLst>
                                          <p:attrName>style.visibility</p:attrName>
                                        </p:attrNameLst>
                                      </p:cBhvr>
                                      <p:to>
                                        <p:strVal val="visible"/>
                                      </p:to>
                                    </p:set>
                                    <p:animEffect transition="in" filter="fade">
                                      <p:cBhvr>
                                        <p:cTn id="7" dur="1000"/>
                                        <p:tgtEl>
                                          <p:spTgt spid="409602">
                                            <p:txEl>
                                              <p:pRg st="1" end="1"/>
                                            </p:txEl>
                                          </p:spTgt>
                                        </p:tgtEl>
                                      </p:cBhvr>
                                    </p:animEffect>
                                    <p:anim calcmode="lin" valueType="num">
                                      <p:cBhvr>
                                        <p:cTn id="8" dur="1000" fill="hold"/>
                                        <p:tgtEl>
                                          <p:spTgt spid="409602">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409602">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409602">
                                            <p:txEl>
                                              <p:pRg st="2" end="2"/>
                                            </p:txEl>
                                          </p:spTgt>
                                        </p:tgtEl>
                                        <p:attrNameLst>
                                          <p:attrName>style.visibility</p:attrName>
                                        </p:attrNameLst>
                                      </p:cBhvr>
                                      <p:to>
                                        <p:strVal val="visible"/>
                                      </p:to>
                                    </p:set>
                                    <p:animEffect transition="in" filter="fade">
                                      <p:cBhvr>
                                        <p:cTn id="14" dur="1000"/>
                                        <p:tgtEl>
                                          <p:spTgt spid="409602">
                                            <p:txEl>
                                              <p:pRg st="2" end="2"/>
                                            </p:txEl>
                                          </p:spTgt>
                                        </p:tgtEl>
                                      </p:cBhvr>
                                    </p:animEffect>
                                    <p:anim calcmode="lin" valueType="num">
                                      <p:cBhvr>
                                        <p:cTn id="15" dur="1000" fill="hold"/>
                                        <p:tgtEl>
                                          <p:spTgt spid="409602">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409602">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409602">
                                            <p:txEl>
                                              <p:pRg st="3" end="3"/>
                                            </p:txEl>
                                          </p:spTgt>
                                        </p:tgtEl>
                                        <p:attrNameLst>
                                          <p:attrName>style.visibility</p:attrName>
                                        </p:attrNameLst>
                                      </p:cBhvr>
                                      <p:to>
                                        <p:strVal val="visible"/>
                                      </p:to>
                                    </p:set>
                                    <p:animEffect transition="in" filter="fade">
                                      <p:cBhvr>
                                        <p:cTn id="21" dur="1000"/>
                                        <p:tgtEl>
                                          <p:spTgt spid="409602">
                                            <p:txEl>
                                              <p:pRg st="3" end="3"/>
                                            </p:txEl>
                                          </p:spTgt>
                                        </p:tgtEl>
                                      </p:cBhvr>
                                    </p:animEffect>
                                    <p:anim calcmode="lin" valueType="num">
                                      <p:cBhvr>
                                        <p:cTn id="22" dur="1000" fill="hold"/>
                                        <p:tgtEl>
                                          <p:spTgt spid="409602">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409602">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409602">
                                            <p:txEl>
                                              <p:pRg st="4" end="4"/>
                                            </p:txEl>
                                          </p:spTgt>
                                        </p:tgtEl>
                                        <p:attrNameLst>
                                          <p:attrName>style.visibility</p:attrName>
                                        </p:attrNameLst>
                                      </p:cBhvr>
                                      <p:to>
                                        <p:strVal val="visible"/>
                                      </p:to>
                                    </p:set>
                                    <p:animEffect transition="in" filter="fade">
                                      <p:cBhvr>
                                        <p:cTn id="28" dur="1000"/>
                                        <p:tgtEl>
                                          <p:spTgt spid="409602">
                                            <p:txEl>
                                              <p:pRg st="4" end="4"/>
                                            </p:txEl>
                                          </p:spTgt>
                                        </p:tgtEl>
                                      </p:cBhvr>
                                    </p:animEffect>
                                    <p:anim calcmode="lin" valueType="num">
                                      <p:cBhvr>
                                        <p:cTn id="29" dur="1000" fill="hold"/>
                                        <p:tgtEl>
                                          <p:spTgt spid="409602">
                                            <p:txEl>
                                              <p:pRg st="4" end="4"/>
                                            </p:txEl>
                                          </p:spTgt>
                                        </p:tgtEl>
                                        <p:attrNameLst>
                                          <p:attrName>ppt_x</p:attrName>
                                        </p:attrNameLst>
                                      </p:cBhvr>
                                      <p:tavLst>
                                        <p:tav tm="0">
                                          <p:val>
                                            <p:strVal val="#ppt_x"/>
                                          </p:val>
                                        </p:tav>
                                        <p:tav tm="100000">
                                          <p:val>
                                            <p:strVal val="#ppt_x"/>
                                          </p:val>
                                        </p:tav>
                                      </p:tavLst>
                                    </p:anim>
                                    <p:anim calcmode="lin" valueType="num">
                                      <p:cBhvr>
                                        <p:cTn id="30" dur="1000" fill="hold"/>
                                        <p:tgtEl>
                                          <p:spTgt spid="409602">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409602">
                                            <p:txEl>
                                              <p:pRg st="5" end="5"/>
                                            </p:txEl>
                                          </p:spTgt>
                                        </p:tgtEl>
                                        <p:attrNameLst>
                                          <p:attrName>style.visibility</p:attrName>
                                        </p:attrNameLst>
                                      </p:cBhvr>
                                      <p:to>
                                        <p:strVal val="visible"/>
                                      </p:to>
                                    </p:set>
                                    <p:animEffect transition="in" filter="fade">
                                      <p:cBhvr>
                                        <p:cTn id="35" dur="1000"/>
                                        <p:tgtEl>
                                          <p:spTgt spid="409602">
                                            <p:txEl>
                                              <p:pRg st="5" end="5"/>
                                            </p:txEl>
                                          </p:spTgt>
                                        </p:tgtEl>
                                      </p:cBhvr>
                                    </p:animEffect>
                                    <p:anim calcmode="lin" valueType="num">
                                      <p:cBhvr>
                                        <p:cTn id="36" dur="1000" fill="hold"/>
                                        <p:tgtEl>
                                          <p:spTgt spid="409602">
                                            <p:txEl>
                                              <p:pRg st="5" end="5"/>
                                            </p:txEl>
                                          </p:spTgt>
                                        </p:tgtEl>
                                        <p:attrNameLst>
                                          <p:attrName>ppt_x</p:attrName>
                                        </p:attrNameLst>
                                      </p:cBhvr>
                                      <p:tavLst>
                                        <p:tav tm="0">
                                          <p:val>
                                            <p:strVal val="#ppt_x"/>
                                          </p:val>
                                        </p:tav>
                                        <p:tav tm="100000">
                                          <p:val>
                                            <p:strVal val="#ppt_x"/>
                                          </p:val>
                                        </p:tav>
                                      </p:tavLst>
                                    </p:anim>
                                    <p:anim calcmode="lin" valueType="num">
                                      <p:cBhvr>
                                        <p:cTn id="37" dur="1000" fill="hold"/>
                                        <p:tgtEl>
                                          <p:spTgt spid="409602">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409602">
                                            <p:txEl>
                                              <p:pRg st="6" end="6"/>
                                            </p:txEl>
                                          </p:spTgt>
                                        </p:tgtEl>
                                        <p:attrNameLst>
                                          <p:attrName>style.visibility</p:attrName>
                                        </p:attrNameLst>
                                      </p:cBhvr>
                                      <p:to>
                                        <p:strVal val="visible"/>
                                      </p:to>
                                    </p:set>
                                    <p:animEffect transition="in" filter="fade">
                                      <p:cBhvr>
                                        <p:cTn id="42" dur="1000"/>
                                        <p:tgtEl>
                                          <p:spTgt spid="409602">
                                            <p:txEl>
                                              <p:pRg st="6" end="6"/>
                                            </p:txEl>
                                          </p:spTgt>
                                        </p:tgtEl>
                                      </p:cBhvr>
                                    </p:animEffect>
                                    <p:anim calcmode="lin" valueType="num">
                                      <p:cBhvr>
                                        <p:cTn id="43" dur="1000" fill="hold"/>
                                        <p:tgtEl>
                                          <p:spTgt spid="409602">
                                            <p:txEl>
                                              <p:pRg st="6" end="6"/>
                                            </p:txEl>
                                          </p:spTgt>
                                        </p:tgtEl>
                                        <p:attrNameLst>
                                          <p:attrName>ppt_x</p:attrName>
                                        </p:attrNameLst>
                                      </p:cBhvr>
                                      <p:tavLst>
                                        <p:tav tm="0">
                                          <p:val>
                                            <p:strVal val="#ppt_x"/>
                                          </p:val>
                                        </p:tav>
                                        <p:tav tm="100000">
                                          <p:val>
                                            <p:strVal val="#ppt_x"/>
                                          </p:val>
                                        </p:tav>
                                      </p:tavLst>
                                    </p:anim>
                                    <p:anim calcmode="lin" valueType="num">
                                      <p:cBhvr>
                                        <p:cTn id="44" dur="1000" fill="hold"/>
                                        <p:tgtEl>
                                          <p:spTgt spid="409602">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nodeType="clickEffect">
                                  <p:stCondLst>
                                    <p:cond delay="0"/>
                                  </p:stCondLst>
                                  <p:childTnLst>
                                    <p:set>
                                      <p:cBhvr>
                                        <p:cTn id="48" dur="1" fill="hold">
                                          <p:stCondLst>
                                            <p:cond delay="0"/>
                                          </p:stCondLst>
                                        </p:cTn>
                                        <p:tgtEl>
                                          <p:spTgt spid="409602">
                                            <p:txEl>
                                              <p:pRg st="7" end="7"/>
                                            </p:txEl>
                                          </p:spTgt>
                                        </p:tgtEl>
                                        <p:attrNameLst>
                                          <p:attrName>style.visibility</p:attrName>
                                        </p:attrNameLst>
                                      </p:cBhvr>
                                      <p:to>
                                        <p:strVal val="visible"/>
                                      </p:to>
                                    </p:set>
                                    <p:animEffect transition="in" filter="fade">
                                      <p:cBhvr>
                                        <p:cTn id="49" dur="1000"/>
                                        <p:tgtEl>
                                          <p:spTgt spid="409602">
                                            <p:txEl>
                                              <p:pRg st="7" end="7"/>
                                            </p:txEl>
                                          </p:spTgt>
                                        </p:tgtEl>
                                      </p:cBhvr>
                                    </p:animEffect>
                                    <p:anim calcmode="lin" valueType="num">
                                      <p:cBhvr>
                                        <p:cTn id="50" dur="1000" fill="hold"/>
                                        <p:tgtEl>
                                          <p:spTgt spid="409602">
                                            <p:txEl>
                                              <p:pRg st="7" end="7"/>
                                            </p:txEl>
                                          </p:spTgt>
                                        </p:tgtEl>
                                        <p:attrNameLst>
                                          <p:attrName>ppt_x</p:attrName>
                                        </p:attrNameLst>
                                      </p:cBhvr>
                                      <p:tavLst>
                                        <p:tav tm="0">
                                          <p:val>
                                            <p:strVal val="#ppt_x"/>
                                          </p:val>
                                        </p:tav>
                                        <p:tav tm="100000">
                                          <p:val>
                                            <p:strVal val="#ppt_x"/>
                                          </p:val>
                                        </p:tav>
                                      </p:tavLst>
                                    </p:anim>
                                    <p:anim calcmode="lin" valueType="num">
                                      <p:cBhvr>
                                        <p:cTn id="51" dur="1000" fill="hold"/>
                                        <p:tgtEl>
                                          <p:spTgt spid="409602">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1826" name="Text Box 2"/>
          <p:cNvSpPr txBox="1">
            <a:spLocks noChangeArrowheads="1"/>
          </p:cNvSpPr>
          <p:nvPr/>
        </p:nvSpPr>
        <p:spPr bwMode="auto">
          <a:xfrm>
            <a:off x="0" y="0"/>
            <a:ext cx="9144000" cy="3539430"/>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r>
              <a:rPr lang="en-US" baseline="30000" dirty="0"/>
              <a:t>9</a:t>
            </a:r>
            <a:r>
              <a:rPr lang="en-US" dirty="0"/>
              <a:t> That You may say to the prisoners, 'Go forth,' To those who </a:t>
            </a:r>
            <a:r>
              <a:rPr lang="en-US" i="1" dirty="0"/>
              <a:t>are </a:t>
            </a:r>
            <a:r>
              <a:rPr lang="en-US" dirty="0"/>
              <a:t>in darkness, 'Show yourselves.' "They shall feed along the roads, And their pastures </a:t>
            </a:r>
            <a:r>
              <a:rPr lang="en-US" i="1" dirty="0"/>
              <a:t>shall be </a:t>
            </a:r>
            <a:r>
              <a:rPr lang="en-US" dirty="0"/>
              <a:t>on all desolate heights.  </a:t>
            </a:r>
            <a:r>
              <a:rPr lang="en-US" baseline="30000" dirty="0"/>
              <a:t>10</a:t>
            </a:r>
            <a:r>
              <a:rPr lang="en-US" dirty="0"/>
              <a:t> They shall neither hunger nor thirst, Neither heat nor sun shall strike them; For He who has mercy on them will lead them, Even by the springs of water He will guide them.  </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2850" name="Text Box 2"/>
          <p:cNvSpPr txBox="1">
            <a:spLocks noChangeArrowheads="1"/>
          </p:cNvSpPr>
          <p:nvPr/>
        </p:nvSpPr>
        <p:spPr bwMode="auto">
          <a:xfrm>
            <a:off x="0" y="0"/>
            <a:ext cx="9144000" cy="5693866"/>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r>
              <a:rPr lang="en-US" sz="2600" dirty="0"/>
              <a:t>Luke 4:17 And He was handed the book of the prophet Isaiah. And when He had opened the book, He found the place where it was written:  </a:t>
            </a:r>
            <a:r>
              <a:rPr lang="en-US" sz="2600" baseline="30000" dirty="0"/>
              <a:t>18</a:t>
            </a:r>
            <a:r>
              <a:rPr lang="en-US" sz="2600" dirty="0"/>
              <a:t> "The Spirit of the LORD </a:t>
            </a:r>
            <a:r>
              <a:rPr lang="en-US" sz="2600" i="1" dirty="0"/>
              <a:t>is </a:t>
            </a:r>
            <a:r>
              <a:rPr lang="en-US" sz="2600" dirty="0"/>
              <a:t>upon Me, Because He has anointed Me To preach the gospel to </a:t>
            </a:r>
            <a:r>
              <a:rPr lang="en-US" sz="2600" i="1" dirty="0"/>
              <a:t>the </a:t>
            </a:r>
            <a:r>
              <a:rPr lang="en-US" sz="2600" dirty="0"/>
              <a:t>poor; He has sent Me to heal the brokenhearted, To proclaim liberty to </a:t>
            </a:r>
            <a:r>
              <a:rPr lang="en-US" sz="2600" i="1" dirty="0"/>
              <a:t>the </a:t>
            </a:r>
            <a:r>
              <a:rPr lang="en-US" sz="2600" dirty="0"/>
              <a:t>captives And recovery of sight to </a:t>
            </a:r>
            <a:r>
              <a:rPr lang="en-US" sz="2600" i="1" dirty="0"/>
              <a:t>the </a:t>
            </a:r>
            <a:r>
              <a:rPr lang="en-US" sz="2600" dirty="0"/>
              <a:t>blind, To set at liberty those who are oppressed;  </a:t>
            </a:r>
            <a:r>
              <a:rPr lang="en-US" sz="2600" baseline="30000" dirty="0"/>
              <a:t>19</a:t>
            </a:r>
            <a:r>
              <a:rPr lang="en-US" sz="2600" dirty="0"/>
              <a:t> To proclaim the acceptable year of the LORD."  </a:t>
            </a:r>
            <a:r>
              <a:rPr lang="en-US" sz="2600" baseline="30000" dirty="0"/>
              <a:t>20</a:t>
            </a:r>
            <a:r>
              <a:rPr lang="en-US" sz="2600" dirty="0"/>
              <a:t> Then He closed the book, and gave </a:t>
            </a:r>
            <a:r>
              <a:rPr lang="en-US" sz="2600" i="1" dirty="0"/>
              <a:t>it </a:t>
            </a:r>
            <a:r>
              <a:rPr lang="en-US" sz="2600" dirty="0"/>
              <a:t>back to the attendant and sat down. And the eyes of all who were in the synagogue were fixed on Him.  </a:t>
            </a:r>
            <a:r>
              <a:rPr lang="en-US" sz="2600" baseline="30000" dirty="0"/>
              <a:t>21</a:t>
            </a:r>
            <a:r>
              <a:rPr lang="en-US" sz="2600" dirty="0"/>
              <a:t> And He began to say to them, "Today this Scripture is fulfilled in your hearing."</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3874" name="Text Box 2"/>
          <p:cNvSpPr txBox="1">
            <a:spLocks noChangeArrowheads="1"/>
          </p:cNvSpPr>
          <p:nvPr/>
        </p:nvSpPr>
        <p:spPr bwMode="auto">
          <a:xfrm>
            <a:off x="0" y="0"/>
            <a:ext cx="9144000" cy="1815882"/>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pPr>
              <a:spcBef>
                <a:spcPct val="50000"/>
              </a:spcBef>
            </a:pPr>
            <a:r>
              <a:rPr lang="en-US" baseline="30000" dirty="0"/>
              <a:t>11</a:t>
            </a:r>
            <a:r>
              <a:rPr lang="en-US" dirty="0"/>
              <a:t> I will make each of My mountains a road, And My highways shall be elevated.  </a:t>
            </a:r>
            <a:r>
              <a:rPr lang="en-US" baseline="30000" dirty="0"/>
              <a:t>12</a:t>
            </a:r>
            <a:r>
              <a:rPr lang="en-US" dirty="0"/>
              <a:t> Surely these shall come from afar; Look! Those from the north and the west, And these from the land of </a:t>
            </a:r>
            <a:r>
              <a:rPr lang="en-US" dirty="0" err="1"/>
              <a:t>Sinim</a:t>
            </a:r>
            <a:r>
              <a:rPr lang="en-US" dirty="0"/>
              <a:t>."</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4898" name="Text Box 2"/>
          <p:cNvSpPr txBox="1">
            <a:spLocks noChangeArrowheads="1"/>
          </p:cNvSpPr>
          <p:nvPr/>
        </p:nvSpPr>
        <p:spPr bwMode="auto">
          <a:xfrm>
            <a:off x="0" y="0"/>
            <a:ext cx="9144000" cy="1815882"/>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r>
              <a:rPr lang="en-US" dirty="0"/>
              <a:t>Isaiah 49:13  Sing, O heavens! Be joyful, O earth! And break out in singing, O mountains! For the LORD has comforted His people, And will have mercy on His afflicted.</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5922" name="Text Box 2"/>
          <p:cNvSpPr txBox="1">
            <a:spLocks noChangeArrowheads="1"/>
          </p:cNvSpPr>
          <p:nvPr/>
        </p:nvSpPr>
        <p:spPr bwMode="auto">
          <a:xfrm>
            <a:off x="0" y="0"/>
            <a:ext cx="9144000" cy="954107"/>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r>
              <a:rPr lang="en-US" dirty="0"/>
              <a:t>Isaiah 49:14  But Zion said, "The LORD has forsaken me, And my Lord has forgotten me." </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6946" name="Text Box 2"/>
          <p:cNvSpPr txBox="1">
            <a:spLocks noChangeArrowheads="1"/>
          </p:cNvSpPr>
          <p:nvPr/>
        </p:nvSpPr>
        <p:spPr bwMode="auto">
          <a:xfrm>
            <a:off x="0" y="0"/>
            <a:ext cx="9144000" cy="5262979"/>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r>
              <a:rPr lang="en-US" dirty="0"/>
              <a:t> </a:t>
            </a:r>
            <a:r>
              <a:rPr lang="en-US" baseline="30000" dirty="0"/>
              <a:t>15</a:t>
            </a:r>
            <a:r>
              <a:rPr lang="en-US" dirty="0"/>
              <a:t> "Can a woman forget her nursing child, And not have compassion on the son of her womb? Surely they may forget, Yet I will not forget you.  </a:t>
            </a:r>
            <a:r>
              <a:rPr lang="en-US" baseline="30000" dirty="0"/>
              <a:t>16</a:t>
            </a:r>
            <a:r>
              <a:rPr lang="en-US" dirty="0"/>
              <a:t> See, I have inscribed you on the palms </a:t>
            </a:r>
            <a:r>
              <a:rPr lang="en-US" i="1" dirty="0"/>
              <a:t>of My hands; </a:t>
            </a:r>
            <a:r>
              <a:rPr lang="en-US" dirty="0"/>
              <a:t>Your walls </a:t>
            </a:r>
            <a:r>
              <a:rPr lang="en-US" i="1" dirty="0"/>
              <a:t>are </a:t>
            </a:r>
            <a:r>
              <a:rPr lang="en-US" dirty="0"/>
              <a:t>continually before Me.  </a:t>
            </a:r>
            <a:r>
              <a:rPr lang="en-US" baseline="30000" dirty="0"/>
              <a:t>17</a:t>
            </a:r>
            <a:r>
              <a:rPr lang="en-US" dirty="0"/>
              <a:t> Your sons shall make haste; Your destroyers and those who laid you waste Shall go away from you.  </a:t>
            </a:r>
            <a:r>
              <a:rPr lang="en-US" baseline="30000" dirty="0"/>
              <a:t>18</a:t>
            </a:r>
            <a:r>
              <a:rPr lang="en-US" dirty="0"/>
              <a:t> Lift up your eyes, look around and see; All these gather together </a:t>
            </a:r>
            <a:r>
              <a:rPr lang="en-US" i="1" dirty="0"/>
              <a:t>and </a:t>
            </a:r>
            <a:r>
              <a:rPr lang="en-US" dirty="0"/>
              <a:t>come to you. </a:t>
            </a:r>
            <a:r>
              <a:rPr lang="en-US" i="1" dirty="0"/>
              <a:t>As </a:t>
            </a:r>
            <a:r>
              <a:rPr lang="en-US" dirty="0"/>
              <a:t>I live," says the LORD, "You shall surely clothe yourselves with them all as an ornament, And bind them </a:t>
            </a:r>
            <a:r>
              <a:rPr lang="en-US" i="1" dirty="0"/>
              <a:t>on you </a:t>
            </a:r>
            <a:r>
              <a:rPr lang="en-US" dirty="0"/>
              <a:t>as a bride </a:t>
            </a:r>
            <a:r>
              <a:rPr lang="en-US" i="1" dirty="0"/>
              <a:t>does.</a:t>
            </a:r>
            <a:r>
              <a:rPr lang="en-US" dirty="0"/>
              <a:t>  </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7970" name="Text Box 2"/>
          <p:cNvSpPr txBox="1">
            <a:spLocks noChangeArrowheads="1"/>
          </p:cNvSpPr>
          <p:nvPr/>
        </p:nvSpPr>
        <p:spPr bwMode="auto">
          <a:xfrm>
            <a:off x="0" y="0"/>
            <a:ext cx="9144000" cy="5693866"/>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r>
              <a:rPr lang="en-US" baseline="30000" dirty="0" smtClean="0"/>
              <a:t>19</a:t>
            </a:r>
            <a:r>
              <a:rPr lang="en-US" dirty="0" smtClean="0"/>
              <a:t> "For your waste and desolate places, And the land of your destruction, Will even now be too small for the inhabitants; And those who swallowed you up will be far away.  </a:t>
            </a:r>
            <a:r>
              <a:rPr lang="en-US" baseline="30000" dirty="0" smtClean="0"/>
              <a:t>20</a:t>
            </a:r>
            <a:r>
              <a:rPr lang="en-US" dirty="0" smtClean="0"/>
              <a:t> The children you will have, After you have lost the others, Will say again in your ears, 'The place </a:t>
            </a:r>
            <a:r>
              <a:rPr lang="en-US" i="1" dirty="0" smtClean="0"/>
              <a:t>is </a:t>
            </a:r>
            <a:r>
              <a:rPr lang="en-US" dirty="0" smtClean="0"/>
              <a:t>too small for me; Give me a place where I may dwell.'  </a:t>
            </a:r>
            <a:r>
              <a:rPr lang="en-US" baseline="30000" dirty="0" smtClean="0"/>
              <a:t>21</a:t>
            </a:r>
            <a:r>
              <a:rPr lang="en-US" dirty="0" smtClean="0"/>
              <a:t> Then you will say in your heart, 'Who has begotten these for me, Since I have lost my children and am desolate, A captive, and wandering to and fro? And who has brought these up? There I was, left alone; But these, where </a:t>
            </a:r>
            <a:r>
              <a:rPr lang="en-US" i="1" dirty="0" smtClean="0"/>
              <a:t>were </a:t>
            </a:r>
            <a:r>
              <a:rPr lang="en-US" dirty="0" smtClean="0"/>
              <a:t>they?' "</a:t>
            </a:r>
            <a:endParaRPr 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8994" name="Text Box 2"/>
          <p:cNvSpPr txBox="1">
            <a:spLocks noChangeArrowheads="1"/>
          </p:cNvSpPr>
          <p:nvPr/>
        </p:nvSpPr>
        <p:spPr bwMode="auto">
          <a:xfrm>
            <a:off x="0" y="0"/>
            <a:ext cx="9144000" cy="1815882"/>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r>
              <a:rPr lang="en-US" dirty="0"/>
              <a:t>Romans 5:3 And not only </a:t>
            </a:r>
            <a:r>
              <a:rPr lang="en-US" i="1" dirty="0"/>
              <a:t>that, </a:t>
            </a:r>
            <a:r>
              <a:rPr lang="en-US" dirty="0"/>
              <a:t>but we also glory in tribulations, knowing that tribulation produces perseverance;  </a:t>
            </a:r>
            <a:r>
              <a:rPr lang="en-US" baseline="30000" dirty="0"/>
              <a:t>4</a:t>
            </a:r>
            <a:r>
              <a:rPr lang="en-US" dirty="0"/>
              <a:t> and perseverance, character; and character, hope.</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0018" name="Text Box 2"/>
          <p:cNvSpPr txBox="1">
            <a:spLocks noChangeArrowheads="1"/>
          </p:cNvSpPr>
          <p:nvPr/>
        </p:nvSpPr>
        <p:spPr bwMode="auto">
          <a:xfrm>
            <a:off x="0" y="0"/>
            <a:ext cx="9144000" cy="5262979"/>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r>
              <a:rPr lang="en-US" dirty="0"/>
              <a:t>Isaiah 49:22 Thus says the Lord GOD: "Behold, I will lift My hand in an oath to the nations, And set up My standard for the peoples; They shall bring your sons in </a:t>
            </a:r>
            <a:r>
              <a:rPr lang="en-US" i="1" dirty="0"/>
              <a:t>their </a:t>
            </a:r>
            <a:r>
              <a:rPr lang="en-US" dirty="0"/>
              <a:t>arms, And your daughters shall be carried on </a:t>
            </a:r>
            <a:r>
              <a:rPr lang="en-US" i="1" dirty="0"/>
              <a:t>their </a:t>
            </a:r>
            <a:r>
              <a:rPr lang="en-US" dirty="0"/>
              <a:t>shoulders;  </a:t>
            </a:r>
            <a:r>
              <a:rPr lang="en-US" baseline="30000" dirty="0"/>
              <a:t>23</a:t>
            </a:r>
            <a:r>
              <a:rPr lang="en-US" dirty="0"/>
              <a:t> Kings shall be your foster fathers, And their queens your nursing mothers; They shall bow down to you with </a:t>
            </a:r>
            <a:r>
              <a:rPr lang="en-US" i="1" dirty="0"/>
              <a:t>their </a:t>
            </a:r>
            <a:r>
              <a:rPr lang="en-US" dirty="0"/>
              <a:t>faces to the earth, And lick up the dust of your feet. Then you will know that I </a:t>
            </a:r>
            <a:r>
              <a:rPr lang="en-US" i="1" dirty="0"/>
              <a:t>am </a:t>
            </a:r>
            <a:r>
              <a:rPr lang="en-US" dirty="0"/>
              <a:t>the LORD, For they shall not be ashamed who wait for Me." </a:t>
            </a:r>
            <a:r>
              <a:rPr lang="en-US" baseline="30000" dirty="0"/>
              <a:t>24</a:t>
            </a:r>
            <a:r>
              <a:rPr lang="en-US" dirty="0"/>
              <a:t> Shall the prey be taken from the mighty, Or the captives of the righteous be delivered?  </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42" name="Text Box 2"/>
          <p:cNvSpPr txBox="1">
            <a:spLocks noChangeArrowheads="1"/>
          </p:cNvSpPr>
          <p:nvPr/>
        </p:nvSpPr>
        <p:spPr bwMode="auto">
          <a:xfrm>
            <a:off x="0" y="0"/>
            <a:ext cx="9144000" cy="3970318"/>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r>
              <a:rPr lang="en-US" baseline="30000" dirty="0" smtClean="0"/>
              <a:t>25</a:t>
            </a:r>
            <a:r>
              <a:rPr lang="en-US" dirty="0" smtClean="0"/>
              <a:t> But thus says the LORD: "Even the captives of the mighty shall be taken away, And the prey of the terrible be delivered; For I will contend with him who contends with you, And I will save your children.  </a:t>
            </a:r>
            <a:r>
              <a:rPr lang="en-US" baseline="30000" dirty="0" smtClean="0"/>
              <a:t>26</a:t>
            </a:r>
            <a:r>
              <a:rPr lang="en-US" dirty="0" smtClean="0"/>
              <a:t> I will feed those who oppress you with their own flesh, And they shall be drunk with their own blood as with sweet wine. All flesh shall know That I, the LORD, </a:t>
            </a:r>
            <a:r>
              <a:rPr lang="en-US" i="1" dirty="0" smtClean="0"/>
              <a:t>am </a:t>
            </a:r>
            <a:r>
              <a:rPr lang="en-US" dirty="0" smtClean="0"/>
              <a:t>your Savior, And your Redeemer, the Mighty One of Jacob."</a:t>
            </a:r>
            <a:endParaRPr 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4418" name="Text Box 2"/>
          <p:cNvSpPr txBox="1">
            <a:spLocks noChangeArrowheads="1"/>
          </p:cNvSpPr>
          <p:nvPr/>
        </p:nvSpPr>
        <p:spPr bwMode="auto">
          <a:xfrm>
            <a:off x="0" y="0"/>
            <a:ext cx="9144000" cy="3539430"/>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r>
              <a:rPr lang="en-US" dirty="0"/>
              <a:t>Isaiah 49:1  "Listen, O coastlands, to Me, And take heed, you peoples from afar! The LORD has called Me from the womb; From the matrix of My mother He has made mention of My name.  </a:t>
            </a:r>
            <a:r>
              <a:rPr lang="en-US" baseline="30000" dirty="0"/>
              <a:t>2</a:t>
            </a:r>
            <a:r>
              <a:rPr lang="en-US" dirty="0"/>
              <a:t> And He has made My mouth like a sharp sword; In the shadow of His hand He has hidden Me, And made Me a polished shaft; In His quiver He has hidden Me."</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2066" name="Text Box 2"/>
          <p:cNvSpPr txBox="1">
            <a:spLocks noChangeArrowheads="1"/>
          </p:cNvSpPr>
          <p:nvPr/>
        </p:nvSpPr>
        <p:spPr bwMode="auto">
          <a:xfrm>
            <a:off x="0" y="0"/>
            <a:ext cx="9144000" cy="6124754"/>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r>
              <a:rPr lang="en-US" dirty="0"/>
              <a:t>Isaiah 50:1 Thus says the LORD: "Where </a:t>
            </a:r>
            <a:r>
              <a:rPr lang="en-US" i="1" dirty="0"/>
              <a:t>is </a:t>
            </a:r>
            <a:r>
              <a:rPr lang="en-US" dirty="0"/>
              <a:t>the certificate of your mother's divorce, Whom I have put away? Or which of My creditors </a:t>
            </a:r>
            <a:r>
              <a:rPr lang="en-US" i="1" dirty="0"/>
              <a:t>is it </a:t>
            </a:r>
            <a:r>
              <a:rPr lang="en-US" dirty="0"/>
              <a:t>to whom I have sold you? For your iniquities you have sold yourselves, And for your transgressions your mother has been put away.  </a:t>
            </a:r>
            <a:r>
              <a:rPr lang="en-US" baseline="30000" dirty="0"/>
              <a:t>2</a:t>
            </a:r>
            <a:r>
              <a:rPr lang="en-US" dirty="0"/>
              <a:t> Why, when I came, </a:t>
            </a:r>
            <a:r>
              <a:rPr lang="en-US" i="1" dirty="0"/>
              <a:t>was there </a:t>
            </a:r>
            <a:r>
              <a:rPr lang="en-US" dirty="0"/>
              <a:t>no man? </a:t>
            </a:r>
            <a:r>
              <a:rPr lang="en-US" i="1" dirty="0"/>
              <a:t>Why, </a:t>
            </a:r>
            <a:r>
              <a:rPr lang="en-US" dirty="0"/>
              <a:t>when I called, </a:t>
            </a:r>
            <a:r>
              <a:rPr lang="en-US" i="1" dirty="0"/>
              <a:t>was there </a:t>
            </a:r>
            <a:r>
              <a:rPr lang="en-US" dirty="0"/>
              <a:t>none to answer? Is My hand shortened at all that it cannot redeem? Or have I no power to deliver? Indeed with My rebuke I dry up the sea, I make the rivers a wilderness; Their fish stink because </a:t>
            </a:r>
            <a:r>
              <a:rPr lang="en-US" i="1" dirty="0"/>
              <a:t>there is </a:t>
            </a:r>
            <a:r>
              <a:rPr lang="en-US" dirty="0"/>
              <a:t>no water, And die of thirst.  </a:t>
            </a:r>
            <a:r>
              <a:rPr lang="en-US" baseline="30000" dirty="0"/>
              <a:t>3</a:t>
            </a:r>
            <a:r>
              <a:rPr lang="en-US" dirty="0"/>
              <a:t> I clothe the heavens with blackness, And I make sackcloth their covering."</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3090" name="Text Box 2"/>
          <p:cNvSpPr txBox="1">
            <a:spLocks noChangeArrowheads="1"/>
          </p:cNvSpPr>
          <p:nvPr/>
        </p:nvSpPr>
        <p:spPr bwMode="auto">
          <a:xfrm>
            <a:off x="0" y="0"/>
            <a:ext cx="9144000" cy="4401205"/>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r>
              <a:rPr lang="en-US" dirty="0"/>
              <a:t>Isaiah 50:4 " The Lord GOD has given Me The tongue of the learned, That I should know how to speak A word in season to </a:t>
            </a:r>
            <a:r>
              <a:rPr lang="en-US" i="1" dirty="0"/>
              <a:t>him who is </a:t>
            </a:r>
            <a:r>
              <a:rPr lang="en-US" dirty="0"/>
              <a:t>weary. He awakens Me morning by morning, He awakens My ear To hear as the learned.  </a:t>
            </a:r>
            <a:r>
              <a:rPr lang="en-US" baseline="30000" dirty="0"/>
              <a:t>5</a:t>
            </a:r>
            <a:r>
              <a:rPr lang="en-US" dirty="0"/>
              <a:t> The Lord GOD has opened My ear; And I was not rebellious, Nor did I turn away.  </a:t>
            </a:r>
            <a:r>
              <a:rPr lang="en-US" baseline="30000" dirty="0"/>
              <a:t>6</a:t>
            </a:r>
            <a:r>
              <a:rPr lang="en-US" dirty="0"/>
              <a:t> I gave My back to those who struck </a:t>
            </a:r>
            <a:r>
              <a:rPr lang="en-US" i="1" dirty="0"/>
              <a:t>Me, </a:t>
            </a:r>
            <a:r>
              <a:rPr lang="en-US" dirty="0"/>
              <a:t>And My cheeks to those who plucked out the beard; I did not hide My face from shame and spitting.</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4114" name="Text Box 2"/>
          <p:cNvSpPr txBox="1">
            <a:spLocks noChangeArrowheads="1"/>
          </p:cNvSpPr>
          <p:nvPr/>
        </p:nvSpPr>
        <p:spPr bwMode="auto">
          <a:xfrm>
            <a:off x="0" y="0"/>
            <a:ext cx="9144000" cy="4401205"/>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r>
              <a:rPr lang="en-US" dirty="0"/>
              <a:t>Isaiah 50:7 " For the Lord GOD will help Me; Therefore I will not be disgraced; Therefore I have set My face like a flint, And I know that I will not be ashamed.  </a:t>
            </a:r>
            <a:r>
              <a:rPr lang="en-US" baseline="30000" dirty="0"/>
              <a:t>8</a:t>
            </a:r>
            <a:r>
              <a:rPr lang="en-US" dirty="0"/>
              <a:t> </a:t>
            </a:r>
            <a:r>
              <a:rPr lang="en-US" i="1" dirty="0"/>
              <a:t>He is </a:t>
            </a:r>
            <a:r>
              <a:rPr lang="en-US" dirty="0"/>
              <a:t>near who justifies Me; Who will contend with Me? Let us stand together. Who </a:t>
            </a:r>
            <a:r>
              <a:rPr lang="en-US" i="1" dirty="0"/>
              <a:t>is </a:t>
            </a:r>
            <a:r>
              <a:rPr lang="en-US" dirty="0"/>
              <a:t>My adversary? Let him come near Me.  </a:t>
            </a:r>
            <a:r>
              <a:rPr lang="en-US" baseline="30000" dirty="0"/>
              <a:t>9</a:t>
            </a:r>
            <a:r>
              <a:rPr lang="en-US" dirty="0"/>
              <a:t> Surely the Lord GOD will help Me; Who </a:t>
            </a:r>
            <a:r>
              <a:rPr lang="en-US" i="1" dirty="0"/>
              <a:t>is </a:t>
            </a:r>
            <a:r>
              <a:rPr lang="en-US" dirty="0"/>
              <a:t>he </a:t>
            </a:r>
            <a:r>
              <a:rPr lang="en-US" i="1" dirty="0"/>
              <a:t>who </a:t>
            </a:r>
            <a:r>
              <a:rPr lang="en-US" dirty="0"/>
              <a:t>will condemn Me? Indeed they will all grow old like a garment; The moth will eat them up.</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5138" name="Text Box 2"/>
          <p:cNvSpPr txBox="1">
            <a:spLocks noChangeArrowheads="1"/>
          </p:cNvSpPr>
          <p:nvPr/>
        </p:nvSpPr>
        <p:spPr bwMode="auto">
          <a:xfrm>
            <a:off x="0" y="0"/>
            <a:ext cx="9144000" cy="954107"/>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r>
              <a:rPr lang="en-US" dirty="0"/>
              <a:t>Romans 8:31  … If God </a:t>
            </a:r>
            <a:r>
              <a:rPr lang="en-US" i="1" dirty="0"/>
              <a:t>is </a:t>
            </a:r>
            <a:r>
              <a:rPr lang="en-US" dirty="0"/>
              <a:t>for us, who </a:t>
            </a:r>
            <a:r>
              <a:rPr lang="en-US" i="1" dirty="0"/>
              <a:t>can be </a:t>
            </a:r>
            <a:r>
              <a:rPr lang="en-US" dirty="0"/>
              <a:t>against us?	</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6162" name="Text Box 2"/>
          <p:cNvSpPr txBox="1">
            <a:spLocks noChangeArrowheads="1"/>
          </p:cNvSpPr>
          <p:nvPr/>
        </p:nvSpPr>
        <p:spPr bwMode="auto">
          <a:xfrm>
            <a:off x="0" y="0"/>
            <a:ext cx="9144000" cy="3970318"/>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r>
              <a:rPr lang="en-US" dirty="0"/>
              <a:t>Isaiah </a:t>
            </a:r>
            <a:r>
              <a:rPr lang="en-US" dirty="0" smtClean="0"/>
              <a:t>50:10 </a:t>
            </a:r>
            <a:r>
              <a:rPr lang="en-US" dirty="0"/>
              <a:t>" Who among you fears the LORD? Who obeys the voice of His Servant? Who walks in darkness And has no light? Let him trust in the name of the LORD And rely upon his God.  </a:t>
            </a:r>
            <a:r>
              <a:rPr lang="en-US" baseline="30000" dirty="0"/>
              <a:t>11</a:t>
            </a:r>
            <a:r>
              <a:rPr lang="en-US" dirty="0"/>
              <a:t> Look, all you who kindle a fire, Who encircle </a:t>
            </a:r>
            <a:r>
              <a:rPr lang="en-US" i="1" dirty="0"/>
              <a:t>yourselves </a:t>
            </a:r>
            <a:r>
              <a:rPr lang="en-US" dirty="0"/>
              <a:t>with sparks: Walk in the light of your fire and in the sparks you have kindled -- This you shall have from My hand: You shall lie down in torment.  </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7186" name="Text Box 2"/>
          <p:cNvSpPr txBox="1">
            <a:spLocks noChangeArrowheads="1"/>
          </p:cNvSpPr>
          <p:nvPr/>
        </p:nvSpPr>
        <p:spPr bwMode="auto">
          <a:xfrm>
            <a:off x="0" y="0"/>
            <a:ext cx="9144000" cy="2246769"/>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r>
              <a:rPr lang="en-US" dirty="0"/>
              <a:t>Romans 6:16 Do you not know that to whom you present yourselves slaves to obey, you are that one's slaves whom you obey, whether of sin </a:t>
            </a:r>
            <a:r>
              <a:rPr lang="en-US" i="1" dirty="0"/>
              <a:t>leading </a:t>
            </a:r>
            <a:r>
              <a:rPr lang="en-US" dirty="0"/>
              <a:t>to death, or of obedience </a:t>
            </a:r>
            <a:r>
              <a:rPr lang="en-US" i="1" dirty="0"/>
              <a:t>leading </a:t>
            </a:r>
            <a:r>
              <a:rPr lang="en-US" dirty="0"/>
              <a:t>to righteousness? </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2306" name="Text Box 2"/>
          <p:cNvSpPr txBox="1">
            <a:spLocks noChangeArrowheads="1"/>
          </p:cNvSpPr>
          <p:nvPr/>
        </p:nvSpPr>
        <p:spPr bwMode="auto">
          <a:xfrm>
            <a:off x="0" y="0"/>
            <a:ext cx="9144000" cy="519113"/>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pPr>
              <a:spcBef>
                <a:spcPct val="50000"/>
              </a:spcBef>
            </a:pPr>
            <a:endParaRPr lang="en-US"/>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5442" name="Text Box 2"/>
          <p:cNvSpPr txBox="1">
            <a:spLocks noChangeArrowheads="1"/>
          </p:cNvSpPr>
          <p:nvPr/>
        </p:nvSpPr>
        <p:spPr bwMode="auto">
          <a:xfrm>
            <a:off x="0" y="0"/>
            <a:ext cx="9144000" cy="954107"/>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r>
              <a:rPr lang="en-US" dirty="0"/>
              <a:t>Isaiah 49:3 "And He said to me, 'You </a:t>
            </a:r>
            <a:r>
              <a:rPr lang="en-US" i="1" dirty="0"/>
              <a:t>are </a:t>
            </a:r>
            <a:r>
              <a:rPr lang="en-US" dirty="0"/>
              <a:t>My servant, O Israel, In whom I will be glorified.'</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6466" name="Text Box 2"/>
          <p:cNvSpPr txBox="1">
            <a:spLocks noChangeArrowheads="1"/>
          </p:cNvSpPr>
          <p:nvPr/>
        </p:nvSpPr>
        <p:spPr bwMode="auto">
          <a:xfrm>
            <a:off x="0" y="0"/>
            <a:ext cx="9144000" cy="1384995"/>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r>
              <a:rPr lang="en-US" dirty="0"/>
              <a:t>John 13:31 So, when he had gone out, Jesus said, "Now the Son of Man is glorified, and God is glorified in Him.</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0" y="0"/>
            <a:ext cx="9144000" cy="6986528"/>
          </a:xfrm>
          <a:prstGeom prst="rect">
            <a:avLst/>
          </a:prstGeom>
          <a:noFill/>
          <a:effectLst>
            <a:outerShdw blurRad="50800" dist="38100" dir="5400000" algn="t" rotWithShape="0">
              <a:prstClr val="black"/>
            </a:outerShdw>
          </a:effectLst>
        </p:spPr>
        <p:txBody>
          <a:bodyPr wrap="square" rtlCol="0">
            <a:spAutoFit/>
          </a:bodyPr>
          <a:lstStyle/>
          <a:p>
            <a:r>
              <a:rPr lang="en-US" dirty="0">
                <a:effectLst>
                  <a:outerShdw blurRad="38100" dist="38100" dir="2700000" algn="tl">
                    <a:srgbClr val="000000">
                      <a:alpha val="43137"/>
                    </a:srgbClr>
                  </a:outerShdw>
                </a:effectLst>
              </a:rPr>
              <a:t>The proper interpretation of the Word of God must always take into account the Biblical pattern of using the same word for multiple meanings. There are no less than eight legitimate meanings of the word Israel.</a:t>
            </a:r>
          </a:p>
          <a:p>
            <a:r>
              <a:rPr lang="en-US" dirty="0">
                <a:effectLst>
                  <a:outerShdw blurRad="38100" dist="38100" dir="2700000" algn="tl">
                    <a:srgbClr val="000000">
                      <a:alpha val="43137"/>
                    </a:srgbClr>
                  </a:outerShdw>
                </a:effectLst>
              </a:rPr>
              <a:t>1. This was the name (Israel) given by the angel to Jacob on the occasion when he wrestled with him till daylight (</a:t>
            </a:r>
            <a:r>
              <a:rPr lang="en-US" u="sng" dirty="0">
                <a:effectLst>
                  <a:outerShdw blurRad="38100" dist="38100" dir="2700000" algn="tl">
                    <a:srgbClr val="000000">
                      <a:alpha val="43137"/>
                    </a:srgbClr>
                  </a:outerShdw>
                </a:effectLst>
              </a:rPr>
              <a:t>Genesis 32:28</a:t>
            </a:r>
            <a:r>
              <a:rPr lang="en-US" dirty="0">
                <a:effectLst>
                  <a:outerShdw blurRad="38100" dist="38100" dir="2700000" algn="tl">
                    <a:srgbClr val="000000">
                      <a:alpha val="43137"/>
                    </a:srgbClr>
                  </a:outerShdw>
                </a:effectLst>
              </a:rPr>
              <a:t>).</a:t>
            </a:r>
          </a:p>
          <a:p>
            <a:r>
              <a:rPr lang="en-US" dirty="0">
                <a:effectLst>
                  <a:outerShdw blurRad="38100" dist="38100" dir="2700000" algn="tl">
                    <a:srgbClr val="000000">
                      <a:alpha val="43137"/>
                    </a:srgbClr>
                  </a:outerShdw>
                </a:effectLst>
              </a:rPr>
              <a:t>2. This was the name that came to be applied to the posterity of Jacob through the twelve patriarchs.</a:t>
            </a:r>
          </a:p>
          <a:p>
            <a:r>
              <a:rPr lang="en-US" dirty="0">
                <a:effectLst>
                  <a:outerShdw blurRad="38100" dist="38100" dir="2700000" algn="tl">
                    <a:srgbClr val="000000">
                      <a:alpha val="43137"/>
                    </a:srgbClr>
                  </a:outerShdw>
                </a:effectLst>
              </a:rPr>
              <a:t>3. This was the name that Ephraim and the ten tribes who seceded from the House of David usurped and claimed for themselves only (</a:t>
            </a:r>
            <a:r>
              <a:rPr lang="en-US" u="sng" dirty="0">
                <a:effectLst>
                  <a:outerShdw blurRad="38100" dist="38100" dir="2700000" algn="tl">
                    <a:srgbClr val="000000">
                      <a:alpha val="43137"/>
                    </a:srgbClr>
                  </a:outerShdw>
                </a:effectLst>
              </a:rPr>
              <a:t>Hosea 8:14</a:t>
            </a:r>
            <a:r>
              <a:rPr lang="en-US" dirty="0">
                <a:effectLst>
                  <a:outerShdw blurRad="38100" dist="38100" dir="2700000" algn="tl">
                    <a:srgbClr val="000000">
                      <a:alpha val="43137"/>
                    </a:srgbClr>
                  </a:outerShdw>
                </a:effectLst>
              </a:rPr>
              <a:t>).</a:t>
            </a:r>
          </a:p>
          <a:p>
            <a:endParaRPr lang="en-US" dirty="0">
              <a:effectLst>
                <a:outerShdw blurRad="38100" dist="38100" dir="2700000" algn="tl">
                  <a:srgbClr val="000000">
                    <a:alpha val="43137"/>
                  </a:srgbClr>
                </a:outerShdw>
              </a:effectLst>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8514" name="Text Box 2"/>
          <p:cNvSpPr txBox="1">
            <a:spLocks noChangeArrowheads="1"/>
          </p:cNvSpPr>
          <p:nvPr/>
        </p:nvSpPr>
        <p:spPr bwMode="auto">
          <a:xfrm>
            <a:off x="0" y="0"/>
            <a:ext cx="9144000" cy="5632311"/>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r>
              <a:rPr lang="en-US" sz="2400" dirty="0"/>
              <a:t>4. This was the name that applied to the kingdom of Judah, after the captivity and loss of the Ten Tribes with Ephraim in the fall of Samaria (722 B.C.).</a:t>
            </a:r>
          </a:p>
          <a:p>
            <a:r>
              <a:rPr lang="en-US" sz="2400" dirty="0"/>
              <a:t>5. This was the "covenant name" of the righteous remnant as distinguished from the hypocritical, rebellious majority, who made up the principal mass of those deported into captivity in Babylon.</a:t>
            </a:r>
          </a:p>
          <a:p>
            <a:r>
              <a:rPr lang="en-US" sz="2400" dirty="0"/>
              <a:t>6. In the times of the personal ministry of Messiah, the name "Israel" was reserved for a tiny handful of the fleshly nation of the Jews who were called "Israelites Indeed" by Jesus Christ (</a:t>
            </a:r>
            <a:r>
              <a:rPr lang="en-US" sz="2400" u="sng" dirty="0"/>
              <a:t>John 1:47</a:t>
            </a:r>
            <a:r>
              <a:rPr lang="en-US" sz="2400" dirty="0"/>
              <a:t>), categorically distinguishing between them and the "sons of the devil" who at the same time they plotted the death of Christ were calling themselves "Israelites," and "sons of Abraham." (See John 8:31-50). </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48514">
                                            <p:txEl>
                                              <p:pRg st="1" end="1"/>
                                            </p:txEl>
                                          </p:spTgt>
                                        </p:tgtEl>
                                        <p:attrNameLst>
                                          <p:attrName>style.visibility</p:attrName>
                                        </p:attrNameLst>
                                      </p:cBhvr>
                                      <p:to>
                                        <p:strVal val="visible"/>
                                      </p:to>
                                    </p:set>
                                    <p:anim calcmode="lin" valueType="num">
                                      <p:cBhvr additive="base">
                                        <p:cTn id="7" dur="500" fill="hold"/>
                                        <p:tgtEl>
                                          <p:spTgt spid="448514">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4851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48514">
                                            <p:txEl>
                                              <p:pRg st="2" end="2"/>
                                            </p:txEl>
                                          </p:spTgt>
                                        </p:tgtEl>
                                        <p:attrNameLst>
                                          <p:attrName>style.visibility</p:attrName>
                                        </p:attrNameLst>
                                      </p:cBhvr>
                                      <p:to>
                                        <p:strVal val="visible"/>
                                      </p:to>
                                    </p:set>
                                    <p:anim calcmode="lin" valueType="num">
                                      <p:cBhvr additive="base">
                                        <p:cTn id="13" dur="500" fill="hold"/>
                                        <p:tgtEl>
                                          <p:spTgt spid="448514">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48514">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9538" name="Text Box 2"/>
          <p:cNvSpPr txBox="1">
            <a:spLocks noChangeArrowheads="1"/>
          </p:cNvSpPr>
          <p:nvPr/>
        </p:nvSpPr>
        <p:spPr bwMode="auto">
          <a:xfrm>
            <a:off x="0" y="0"/>
            <a:ext cx="9144000" cy="4401205"/>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r>
              <a:rPr lang="en-US" dirty="0"/>
              <a:t>7. The name "Israel" in our own times, and reaching back to the ministry of Jesus Christ, rightfully belongs to the true followers of Jesus Christ, i.e., his church. Paul's letter to the Galatian churches refers to them in Gal. 6:16 as "The Israel of God." The apostles are reigning over the "twelve tribes of Israel," a name applied to the church of Jesus Christ (</a:t>
            </a:r>
            <a:r>
              <a:rPr lang="en-US" u="sng" dirty="0"/>
              <a:t>Matthew 19:28</a:t>
            </a:r>
            <a:r>
              <a:rPr lang="en-US" dirty="0"/>
              <a:t>); and the 144,000 of Rev. 7 are none other than the kingdom or church of the Messiah.</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62" name="Text Box 2"/>
          <p:cNvSpPr txBox="1">
            <a:spLocks noChangeArrowheads="1"/>
          </p:cNvSpPr>
          <p:nvPr/>
        </p:nvSpPr>
        <p:spPr bwMode="auto">
          <a:xfrm>
            <a:off x="0" y="0"/>
            <a:ext cx="9144000" cy="5262979"/>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r>
              <a:rPr lang="en-US" dirty="0"/>
              <a:t>8. The name "Israel" in this very Isa. 49:3 refers exclusively to Jesus Christ the Messiah. This corresponds with the fact that Christ is the "head of the church which is his spiritual body," the whole body (all the church) itself being also "The Israel of God</a:t>
            </a:r>
            <a:r>
              <a:rPr lang="en-US" dirty="0" smtClean="0"/>
              <a:t>.“</a:t>
            </a:r>
          </a:p>
          <a:p>
            <a:endParaRPr lang="en-US" dirty="0"/>
          </a:p>
          <a:p>
            <a:r>
              <a:rPr lang="en-US" dirty="0"/>
              <a:t>The significance of this meaning of Israel in this passage is very great. Without this information, commentators are simply puzzled and checkmated as regards the discovery of what the passage means. </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450562">
                                            <p:txEl>
                                              <p:pRg st="2" end="2"/>
                                            </p:txEl>
                                          </p:spTgt>
                                        </p:tgtEl>
                                        <p:attrNameLst>
                                          <p:attrName>style.visibility</p:attrName>
                                        </p:attrNameLst>
                                      </p:cBhvr>
                                      <p:to>
                                        <p:strVal val="visible"/>
                                      </p:to>
                                    </p:set>
                                    <p:animEffect transition="in" filter="fade">
                                      <p:cBhvr>
                                        <p:cTn id="7" dur="1000"/>
                                        <p:tgtEl>
                                          <p:spTgt spid="450562">
                                            <p:txEl>
                                              <p:pRg st="2" end="2"/>
                                            </p:txEl>
                                          </p:spTgt>
                                        </p:tgtEl>
                                      </p:cBhvr>
                                    </p:animEffect>
                                    <p:anim calcmode="lin" valueType="num">
                                      <p:cBhvr>
                                        <p:cTn id="8" dur="1000" fill="hold"/>
                                        <p:tgtEl>
                                          <p:spTgt spid="450562">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450562">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Tahoma"/>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800" b="1" i="0" u="none" strike="noStrike" cap="none" normalizeH="0" baseline="0" smtClean="0">
            <a:ln>
              <a:noFill/>
            </a:ln>
            <a:solidFill>
              <a:schemeClr val="bg1"/>
            </a:solidFill>
            <a:effectLst/>
            <a:latin typeface="Tahoma" pitchFamily="34" charset="0"/>
            <a:cs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800" b="1" i="0" u="none" strike="noStrike" cap="none" normalizeH="0" baseline="0" smtClean="0">
            <a:ln>
              <a:noFill/>
            </a:ln>
            <a:solidFill>
              <a:schemeClr val="bg1"/>
            </a:solidFill>
            <a:effectLst/>
            <a:latin typeface="Tahoma" pitchFamily="34" charset="0"/>
            <a:cs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4821</TotalTime>
  <Words>2384</Words>
  <Application>Microsoft Office PowerPoint</Application>
  <PresentationFormat>On-screen Show (4:3)</PresentationFormat>
  <Paragraphs>49</Paragraphs>
  <Slides>36</Slides>
  <Notes>0</Notes>
  <HiddenSlides>0</HiddenSlides>
  <MMClips>0</MMClips>
  <ScaleCrop>false</ScaleCrop>
  <HeadingPairs>
    <vt:vector size="4" baseType="variant">
      <vt:variant>
        <vt:lpstr>Theme</vt:lpstr>
      </vt:variant>
      <vt:variant>
        <vt:i4>1</vt:i4>
      </vt:variant>
      <vt:variant>
        <vt:lpstr>Slide Titles</vt:lpstr>
      </vt:variant>
      <vt:variant>
        <vt:i4>36</vt:i4>
      </vt:variant>
    </vt:vector>
  </HeadingPairs>
  <TitlesOfParts>
    <vt:vector size="37" baseType="lpstr">
      <vt:lpstr>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vvvv</dc:creator>
  <cp:lastModifiedBy>Patsy</cp:lastModifiedBy>
  <cp:revision>48</cp:revision>
  <dcterms:created xsi:type="dcterms:W3CDTF">2006-12-19T00:50:39Z</dcterms:created>
  <dcterms:modified xsi:type="dcterms:W3CDTF">2012-05-07T18:26:12Z</dcterms:modified>
</cp:coreProperties>
</file>