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365" r:id="rId2"/>
    <p:sldId id="366" r:id="rId3"/>
    <p:sldId id="367" r:id="rId4"/>
    <p:sldId id="368" r:id="rId5"/>
    <p:sldId id="369" r:id="rId6"/>
    <p:sldId id="370" r:id="rId7"/>
    <p:sldId id="371" r:id="rId8"/>
    <p:sldId id="372" r:id="rId9"/>
    <p:sldId id="373" r:id="rId10"/>
    <p:sldId id="374" r:id="rId11"/>
    <p:sldId id="375" r:id="rId12"/>
    <p:sldId id="376" r:id="rId13"/>
    <p:sldId id="377" r:id="rId14"/>
    <p:sldId id="378" r:id="rId15"/>
    <p:sldId id="380" r:id="rId16"/>
    <p:sldId id="381" r:id="rId17"/>
    <p:sldId id="412" r:id="rId18"/>
    <p:sldId id="382" r:id="rId19"/>
    <p:sldId id="383" r:id="rId20"/>
    <p:sldId id="384" r:id="rId21"/>
    <p:sldId id="385" r:id="rId22"/>
    <p:sldId id="386" r:id="rId23"/>
    <p:sldId id="387" r:id="rId24"/>
    <p:sldId id="388" r:id="rId25"/>
    <p:sldId id="389" r:id="rId26"/>
    <p:sldId id="390" r:id="rId27"/>
    <p:sldId id="413" r:id="rId28"/>
    <p:sldId id="391" r:id="rId29"/>
    <p:sldId id="392" r:id="rId30"/>
    <p:sldId id="393" r:id="rId31"/>
    <p:sldId id="394" r:id="rId32"/>
    <p:sldId id="395" r:id="rId33"/>
    <p:sldId id="396" r:id="rId34"/>
    <p:sldId id="397" r:id="rId35"/>
    <p:sldId id="398" r:id="rId36"/>
    <p:sldId id="399" r:id="rId37"/>
    <p:sldId id="400" r:id="rId38"/>
    <p:sldId id="401" r:id="rId39"/>
    <p:sldId id="414" r:id="rId40"/>
    <p:sldId id="402" r:id="rId41"/>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338"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3/21/2015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278823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l="-3000" r="-3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4633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sz="3600" b="0" dirty="0">
                <a:ln w="18415" cmpd="sng">
                  <a:solidFill>
                    <a:srgbClr val="FFFFFF"/>
                  </a:solidFill>
                  <a:prstDash val="solid"/>
                </a:ln>
                <a:solidFill>
                  <a:srgbClr val="FFFFFF"/>
                </a:solidFill>
                <a:effectLst>
                  <a:outerShdw blurRad="63500" dir="3600000" algn="tl" rotWithShape="0">
                    <a:srgbClr val="000000">
                      <a:alpha val="70000"/>
                    </a:srgbClr>
                  </a:outerShdw>
                </a:effectLst>
              </a:rPr>
              <a:t>How can we know what is binding?</a:t>
            </a:r>
          </a:p>
        </p:txBody>
      </p:sp>
    </p:spTree>
    <p:extLst>
      <p:ext uri="{BB962C8B-B14F-4D97-AF65-F5344CB8AC3E}">
        <p14:creationId xmlns:p14="http://schemas.microsoft.com/office/powerpoint/2010/main" val="4046978644"/>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Other than the two recorded events of the Holy Spirit being poured out directly </a:t>
            </a:r>
            <a:r>
              <a:rPr lang="en-US" dirty="0" smtClean="0"/>
              <a:t>(</a:t>
            </a:r>
            <a:r>
              <a:rPr lang="en-US" dirty="0"/>
              <a:t>Acts 2, 10), which was done for a specific purpose, the only way that Christians could receive the miraculous gifts of the Holy Spirit was through the hands of the apostles (Acts 8:13-17; Rom. 1:11). </a:t>
            </a:r>
            <a:endParaRPr lang="en-US" dirty="0"/>
          </a:p>
        </p:txBody>
      </p:sp>
    </p:spTree>
    <p:extLst>
      <p:ext uri="{BB962C8B-B14F-4D97-AF65-F5344CB8AC3E}">
        <p14:creationId xmlns:p14="http://schemas.microsoft.com/office/powerpoint/2010/main" val="3462997419"/>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Corinthians 14:39 Therefore, brethren, desire earnestly to prophesy, and do not forbid to speak with tongues</a:t>
            </a:r>
            <a:r>
              <a:rPr lang="en-US" dirty="0" smtClean="0"/>
              <a:t>.</a:t>
            </a:r>
          </a:p>
          <a:p>
            <a:endParaRPr lang="en-US" dirty="0"/>
          </a:p>
          <a:p>
            <a:r>
              <a:rPr lang="en-US" dirty="0" smtClean="0"/>
              <a:t>Does not apply to us. </a:t>
            </a:r>
            <a:endParaRPr lang="en-US" dirty="0"/>
          </a:p>
        </p:txBody>
      </p:sp>
    </p:spTree>
    <p:extLst>
      <p:ext uri="{BB962C8B-B14F-4D97-AF65-F5344CB8AC3E}">
        <p14:creationId xmlns:p14="http://schemas.microsoft.com/office/powerpoint/2010/main" val="3558623665"/>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Timothy 2:2 And the things that you have heard from me among many witnesses, commit these to faithful men who will be able to teach others also.</a:t>
            </a:r>
          </a:p>
        </p:txBody>
      </p:sp>
    </p:spTree>
    <p:extLst>
      <p:ext uri="{BB962C8B-B14F-4D97-AF65-F5344CB8AC3E}">
        <p14:creationId xmlns:p14="http://schemas.microsoft.com/office/powerpoint/2010/main" val="1614242236"/>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28:18 And Jesus came and spoke to them, saying, "All authority has been given to Me in heaven and on earth.  19 "Go therefore and make disciples of all the nations, baptizing them in the name of the Father and of the Son and of the Holy Spirit,  20 "teaching them to observe all things that I have commanded you; and lo, I am with you always, even to the end of the age." Amen.</a:t>
            </a:r>
          </a:p>
          <a:p>
            <a:r>
              <a:rPr lang="en-US" dirty="0"/>
              <a:t> </a:t>
            </a:r>
          </a:p>
          <a:p>
            <a:r>
              <a:rPr lang="en-US" dirty="0"/>
              <a:t>Mark 16:15  And He said to them, "Go into all the world and preach the gospel to every creature.</a:t>
            </a:r>
          </a:p>
        </p:txBody>
      </p:sp>
    </p:spTree>
    <p:extLst>
      <p:ext uri="{BB962C8B-B14F-4D97-AF65-F5344CB8AC3E}">
        <p14:creationId xmlns:p14="http://schemas.microsoft.com/office/powerpoint/2010/main" val="714674557"/>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Who was Jesus telling these things to? </a:t>
            </a:r>
            <a:endParaRPr lang="en-US" dirty="0"/>
          </a:p>
        </p:txBody>
      </p:sp>
    </p:spTree>
    <p:extLst>
      <p:ext uri="{BB962C8B-B14F-4D97-AF65-F5344CB8AC3E}">
        <p14:creationId xmlns:p14="http://schemas.microsoft.com/office/powerpoint/2010/main" val="3489201516"/>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a:t>
            </a:r>
            <a:r>
              <a:rPr lang="en-US" dirty="0" smtClean="0"/>
              <a:t>nference - </a:t>
            </a:r>
            <a:r>
              <a:rPr lang="en-US" dirty="0"/>
              <a:t>It means that you are drawing a logical conclusion based on the information in front of you.</a:t>
            </a:r>
            <a:endParaRPr lang="en-US" dirty="0"/>
          </a:p>
        </p:txBody>
      </p:sp>
    </p:spTree>
    <p:extLst>
      <p:ext uri="{BB962C8B-B14F-4D97-AF65-F5344CB8AC3E}">
        <p14:creationId xmlns:p14="http://schemas.microsoft.com/office/powerpoint/2010/main" val="1438307764"/>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a:t>
            </a:r>
            <a:r>
              <a:rPr lang="en-US" dirty="0" smtClean="0"/>
              <a:t>16:15 </a:t>
            </a:r>
            <a:r>
              <a:rPr lang="en-US" dirty="0"/>
              <a:t>And when she and her household were baptized,</a:t>
            </a:r>
            <a:endParaRPr lang="en-US" dirty="0"/>
          </a:p>
        </p:txBody>
      </p:sp>
    </p:spTree>
    <p:extLst>
      <p:ext uri="{BB962C8B-B14F-4D97-AF65-F5344CB8AC3E}">
        <p14:creationId xmlns:p14="http://schemas.microsoft.com/office/powerpoint/2010/main" val="1366082491"/>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28:18 And Jesus came and spoke to them, saying, "All authority has been given to Me in heaven and on earth.  19 "Go therefore and make disciples of all the nations, baptizing them in the name of the Father and of the Son and of the Holy Spirit,  20 "</a:t>
            </a:r>
            <a:r>
              <a:rPr lang="en-US" u="sng" dirty="0"/>
              <a:t>teaching them to observe all things that I have commanded you</a:t>
            </a:r>
            <a:r>
              <a:rPr lang="en-US" dirty="0"/>
              <a:t>; and lo, I am with you always, even to the end of the age." Amen.</a:t>
            </a:r>
          </a:p>
          <a:p>
            <a:r>
              <a:rPr lang="en-US" dirty="0"/>
              <a:t> </a:t>
            </a:r>
          </a:p>
        </p:txBody>
      </p:sp>
    </p:spTree>
    <p:extLst>
      <p:ext uri="{BB962C8B-B14F-4D97-AF65-F5344CB8AC3E}">
        <p14:creationId xmlns:p14="http://schemas.microsoft.com/office/powerpoint/2010/main" val="926025552"/>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Since the New Testament teaches that valid baptism requires both belief and repentance (Mk. 16:16; Acts 2:38), and inasmuch as babies cannot believe, nor do they need to repent (seeing they have no sin), it follows </a:t>
            </a:r>
            <a:r>
              <a:rPr lang="en-US" i="1" dirty="0"/>
              <a:t>necessarily</a:t>
            </a:r>
            <a:r>
              <a:rPr lang="en-US" dirty="0"/>
              <a:t> that infants are not amenable to baptism. The logical use of necessary inference eliminates the sectarian practice of “infant baptism.” </a:t>
            </a:r>
            <a:endParaRPr lang="en-US" dirty="0"/>
          </a:p>
        </p:txBody>
      </p:sp>
    </p:spTree>
    <p:extLst>
      <p:ext uri="{BB962C8B-B14F-4D97-AF65-F5344CB8AC3E}">
        <p14:creationId xmlns:p14="http://schemas.microsoft.com/office/powerpoint/2010/main" val="27623022"/>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smtClean="0"/>
              <a:t>Some </a:t>
            </a:r>
            <a:r>
              <a:rPr lang="en-US" dirty="0"/>
              <a:t>will say that only commands authorize, which means that grammatically there better be an imperative mood within the verse. </a:t>
            </a:r>
            <a:endParaRPr lang="en-US" dirty="0" smtClean="0"/>
          </a:p>
          <a:p>
            <a:endParaRPr lang="en-US" dirty="0"/>
          </a:p>
          <a:p>
            <a:r>
              <a:rPr lang="en-US" dirty="0" smtClean="0"/>
              <a:t>In </a:t>
            </a:r>
            <a:r>
              <a:rPr lang="en-US" dirty="0"/>
              <a:t>the Great Commission “make disciples” is in the imperative mood, which means we are commanded to make disciples. </a:t>
            </a:r>
          </a:p>
          <a:p>
            <a:endParaRPr lang="en-US" dirty="0"/>
          </a:p>
        </p:txBody>
      </p:sp>
    </p:spTree>
    <p:extLst>
      <p:ext uri="{BB962C8B-B14F-4D97-AF65-F5344CB8AC3E}">
        <p14:creationId xmlns:p14="http://schemas.microsoft.com/office/powerpoint/2010/main" val="3610485910"/>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Hebrews 11:6   But without faith it is impossible to please </a:t>
            </a:r>
            <a:r>
              <a:rPr lang="en-US" dirty="0" smtClean="0"/>
              <a:t>Him</a:t>
            </a:r>
          </a:p>
          <a:p>
            <a:endParaRPr lang="en-US" dirty="0"/>
          </a:p>
          <a:p>
            <a:r>
              <a:rPr lang="en-US" dirty="0"/>
              <a:t>Romans 10:17  So then faith comes by hearing, and hearing by the word of God.</a:t>
            </a:r>
          </a:p>
          <a:p>
            <a:r>
              <a:rPr lang="en-US" dirty="0"/>
              <a:t> </a:t>
            </a:r>
          </a:p>
        </p:txBody>
      </p:sp>
    </p:spTree>
    <p:extLst>
      <p:ext uri="{BB962C8B-B14F-4D97-AF65-F5344CB8AC3E}">
        <p14:creationId xmlns:p14="http://schemas.microsoft.com/office/powerpoint/2010/main" val="3247493341"/>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smtClean="0"/>
              <a:t>There </a:t>
            </a:r>
            <a:r>
              <a:rPr lang="en-US" dirty="0"/>
              <a:t>are also declarative statements within Scripture, which are words that are found in the indicative mood. </a:t>
            </a:r>
            <a:endParaRPr lang="en-US" dirty="0" smtClean="0"/>
          </a:p>
          <a:p>
            <a:endParaRPr lang="en-US" dirty="0"/>
          </a:p>
          <a:p>
            <a:r>
              <a:rPr lang="en-US" dirty="0"/>
              <a:t>Mark 16:16  "He who believes and is baptized will be saved; but he who does not believe will be condemned.</a:t>
            </a:r>
          </a:p>
          <a:p>
            <a:endParaRPr lang="en-US" dirty="0"/>
          </a:p>
        </p:txBody>
      </p:sp>
    </p:spTree>
    <p:extLst>
      <p:ext uri="{BB962C8B-B14F-4D97-AF65-F5344CB8AC3E}">
        <p14:creationId xmlns:p14="http://schemas.microsoft.com/office/powerpoint/2010/main" val="3950562736"/>
      </p:ext>
    </p:extLst>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14:6 Jesus said to him, "I am the way, the truth, and the life. No one comes to the Father except through Me.</a:t>
            </a:r>
          </a:p>
          <a:p>
            <a:r>
              <a:rPr lang="en-US" dirty="0"/>
              <a:t> </a:t>
            </a:r>
          </a:p>
        </p:txBody>
      </p:sp>
    </p:spTree>
    <p:extLst>
      <p:ext uri="{BB962C8B-B14F-4D97-AF65-F5344CB8AC3E}">
        <p14:creationId xmlns:p14="http://schemas.microsoft.com/office/powerpoint/2010/main" val="545651892"/>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Corinthians 1:10  Now I plead with you, brethren, by the name of our Lord Jesus Christ, that you all speak the same thing, and </a:t>
            </a:r>
            <a:r>
              <a:rPr lang="en-US" i="1" dirty="0"/>
              <a:t>that </a:t>
            </a:r>
            <a:r>
              <a:rPr lang="en-US" dirty="0"/>
              <a:t>there be no divisions among you, but </a:t>
            </a:r>
            <a:r>
              <a:rPr lang="en-US" i="1" dirty="0"/>
              <a:t>that </a:t>
            </a:r>
            <a:r>
              <a:rPr lang="en-US" dirty="0"/>
              <a:t>you be perfectly joined together in the same mind and in the same judgment.  </a:t>
            </a:r>
            <a:r>
              <a:rPr lang="en-US" baseline="30000" dirty="0"/>
              <a:t>11</a:t>
            </a:r>
            <a:r>
              <a:rPr lang="en-US" dirty="0"/>
              <a:t> For it has been declared to me concerning you, my brethren, by those of Chloe's </a:t>
            </a:r>
            <a:r>
              <a:rPr lang="en-US" i="1" dirty="0"/>
              <a:t>household, </a:t>
            </a:r>
            <a:r>
              <a:rPr lang="en-US" dirty="0"/>
              <a:t>that there are contentions among you.  </a:t>
            </a:r>
            <a:r>
              <a:rPr lang="en-US" baseline="30000" dirty="0"/>
              <a:t>12</a:t>
            </a:r>
            <a:r>
              <a:rPr lang="en-US" dirty="0"/>
              <a:t> Now I say this, that each of you says, "I am of Paul," or "I am of Apollos," or "I am of Cephas," or "I am of Christ."  </a:t>
            </a:r>
            <a:r>
              <a:rPr lang="en-US" baseline="30000" dirty="0"/>
              <a:t>13</a:t>
            </a:r>
            <a:r>
              <a:rPr lang="en-US" dirty="0"/>
              <a:t> Is Christ divided? Was Paul crucified for you? Or were you baptized in the name of Paul?</a:t>
            </a:r>
          </a:p>
        </p:txBody>
      </p:sp>
    </p:spTree>
    <p:extLst>
      <p:ext uri="{BB962C8B-B14F-4D97-AF65-F5344CB8AC3E}">
        <p14:creationId xmlns:p14="http://schemas.microsoft.com/office/powerpoint/2010/main" val="2166396225"/>
      </p:ext>
    </p:extLst>
  </p:cSld>
  <p:clrMapOvr>
    <a:masterClrMapping/>
  </p:clrMapOvr>
  <p:transition spd="slow">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3:3 Jesus answered and said to him, "Most assuredly, I say to you, </a:t>
            </a:r>
            <a:r>
              <a:rPr lang="en-US" u="sng" dirty="0"/>
              <a:t>unless</a:t>
            </a:r>
            <a:r>
              <a:rPr lang="en-US" dirty="0"/>
              <a:t> one is born again, he cannot see the kingdom of God."  </a:t>
            </a:r>
            <a:r>
              <a:rPr lang="en-US" baseline="30000" dirty="0"/>
              <a:t>4</a:t>
            </a:r>
            <a:r>
              <a:rPr lang="en-US" dirty="0"/>
              <a:t> Nicodemus said to Him, "How can a man be born when he is old? Can he enter a second time into his mother's womb and be born?"  </a:t>
            </a:r>
            <a:r>
              <a:rPr lang="en-US" baseline="30000" dirty="0"/>
              <a:t>5</a:t>
            </a:r>
            <a:r>
              <a:rPr lang="en-US" dirty="0"/>
              <a:t> Jesus answered, "Most assuredly, I say to you, </a:t>
            </a:r>
            <a:r>
              <a:rPr lang="en-US" u="sng" dirty="0"/>
              <a:t>unless</a:t>
            </a:r>
            <a:r>
              <a:rPr lang="en-US" dirty="0"/>
              <a:t> one is born of water and the Spirit, he cannot enter the kingdom of God.</a:t>
            </a:r>
          </a:p>
        </p:txBody>
      </p:sp>
    </p:spTree>
    <p:extLst>
      <p:ext uri="{BB962C8B-B14F-4D97-AF65-F5344CB8AC3E}">
        <p14:creationId xmlns:p14="http://schemas.microsoft.com/office/powerpoint/2010/main" val="3053669073"/>
      </p:ext>
    </p:extLst>
  </p:cSld>
  <p:clrMapOvr>
    <a:masterClrMapping/>
  </p:clrMapOvr>
  <p:transition spd="slow">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Peter 2:21 For to this you were called, because Christ also suffered for us, leaving us an example, that you should follow His steps:</a:t>
            </a:r>
          </a:p>
        </p:txBody>
      </p:sp>
    </p:spTree>
    <p:extLst>
      <p:ext uri="{BB962C8B-B14F-4D97-AF65-F5344CB8AC3E}">
        <p14:creationId xmlns:p14="http://schemas.microsoft.com/office/powerpoint/2010/main" val="121232462"/>
      </p:ext>
    </p:extLst>
  </p:cSld>
  <p:clrMapOvr>
    <a:masterClrMapping/>
  </p:clrMapOvr>
  <p:transition spd="slow">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Philippians 3:17 Brethren, join in following my example, and note those who so walk, as you have us for a pattern.</a:t>
            </a:r>
          </a:p>
          <a:p>
            <a:r>
              <a:rPr lang="en-US" dirty="0"/>
              <a:t> </a:t>
            </a:r>
          </a:p>
          <a:p>
            <a:r>
              <a:rPr lang="en-US" dirty="0"/>
              <a:t>1 Corinthians 11:1Follow my example, as I follow the example of Christ.</a:t>
            </a:r>
          </a:p>
        </p:txBody>
      </p:sp>
    </p:spTree>
    <p:extLst>
      <p:ext uri="{BB962C8B-B14F-4D97-AF65-F5344CB8AC3E}">
        <p14:creationId xmlns:p14="http://schemas.microsoft.com/office/powerpoint/2010/main" val="3981966401"/>
      </p:ext>
    </p:extLst>
  </p:cSld>
  <p:clrMapOvr>
    <a:masterClrMapping/>
  </p:clrMapOvr>
  <p:transition spd="slow">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While an example can be used to authorize or bind something it does not exclude. </a:t>
            </a:r>
            <a:endParaRPr lang="en-US" dirty="0" smtClean="0"/>
          </a:p>
          <a:p>
            <a:endParaRPr lang="en-US" dirty="0"/>
          </a:p>
          <a:p>
            <a:r>
              <a:rPr lang="en-US" dirty="0" smtClean="0"/>
              <a:t>We are to go, by land, sea, plane, internet, etc. </a:t>
            </a:r>
            <a:endParaRPr lang="en-US" dirty="0"/>
          </a:p>
        </p:txBody>
      </p:sp>
    </p:spTree>
    <p:extLst>
      <p:ext uri="{BB962C8B-B14F-4D97-AF65-F5344CB8AC3E}">
        <p14:creationId xmlns:p14="http://schemas.microsoft.com/office/powerpoint/2010/main" val="4183346702"/>
      </p:ext>
    </p:extLst>
  </p:cSld>
  <p:clrMapOvr>
    <a:masterClrMapping/>
  </p:clrMapOvr>
  <p:transition spd="slow">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Corinthians 9:7 </a:t>
            </a:r>
            <a:r>
              <a:rPr lang="en-US" i="1" dirty="0"/>
              <a:t>So let </a:t>
            </a:r>
            <a:r>
              <a:rPr lang="en-US" dirty="0"/>
              <a:t>each one </a:t>
            </a:r>
            <a:r>
              <a:rPr lang="en-US" i="1" dirty="0"/>
              <a:t>give </a:t>
            </a:r>
            <a:r>
              <a:rPr lang="en-US" dirty="0"/>
              <a:t>as he purposes in his heart, not grudgingly or of necessity; for God loves a cheerful giver.</a:t>
            </a:r>
          </a:p>
        </p:txBody>
      </p:sp>
    </p:spTree>
    <p:extLst>
      <p:ext uri="{BB962C8B-B14F-4D97-AF65-F5344CB8AC3E}">
        <p14:creationId xmlns:p14="http://schemas.microsoft.com/office/powerpoint/2010/main" val="261035277"/>
      </p:ext>
    </p:extLst>
  </p:cSld>
  <p:clrMapOvr>
    <a:masterClrMapping/>
  </p:clrMapOvr>
  <p:transition spd="slow">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Corinthians 8:3  For I bear witness that according to </a:t>
            </a:r>
            <a:r>
              <a:rPr lang="en-US" i="1" dirty="0"/>
              <a:t>their </a:t>
            </a:r>
            <a:r>
              <a:rPr lang="en-US" dirty="0"/>
              <a:t>ability, yes, and beyond </a:t>
            </a:r>
            <a:r>
              <a:rPr lang="en-US" i="1" dirty="0"/>
              <a:t>their </a:t>
            </a:r>
            <a:r>
              <a:rPr lang="en-US" dirty="0"/>
              <a:t>ability, </a:t>
            </a:r>
            <a:r>
              <a:rPr lang="en-US" i="1" dirty="0"/>
              <a:t>they were </a:t>
            </a:r>
            <a:r>
              <a:rPr lang="en-US" dirty="0"/>
              <a:t>freely willing,  </a:t>
            </a:r>
            <a:r>
              <a:rPr lang="en-US" baseline="30000" dirty="0"/>
              <a:t>4</a:t>
            </a:r>
            <a:r>
              <a:rPr lang="en-US" dirty="0"/>
              <a:t> imploring us with much urgency that we would receive the gift and the fellowship of the ministering to the saints.</a:t>
            </a:r>
          </a:p>
          <a:p>
            <a:r>
              <a:rPr lang="en-US" dirty="0"/>
              <a:t> </a:t>
            </a:r>
          </a:p>
        </p:txBody>
      </p:sp>
    </p:spTree>
    <p:extLst>
      <p:ext uri="{BB962C8B-B14F-4D97-AF65-F5344CB8AC3E}">
        <p14:creationId xmlns:p14="http://schemas.microsoft.com/office/powerpoint/2010/main" val="100249981"/>
      </p:ext>
    </p:extLst>
  </p:cSld>
  <p:clrMapOvr>
    <a:masterClrMapping/>
  </p:clrMapOvr>
  <p:transition spd="slow">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4:34  Nor was there anyone among them who lacked; for all who were possessors of lands or houses sold them, and brought the proceeds of the things that were sold,  </a:t>
            </a:r>
            <a:r>
              <a:rPr lang="en-US" baseline="30000" dirty="0"/>
              <a:t>35</a:t>
            </a:r>
            <a:r>
              <a:rPr lang="en-US" dirty="0"/>
              <a:t> and laid </a:t>
            </a:r>
            <a:r>
              <a:rPr lang="en-US" i="1" dirty="0"/>
              <a:t>them </a:t>
            </a:r>
            <a:r>
              <a:rPr lang="en-US" dirty="0"/>
              <a:t>at the apostles' feet; and they distributed to each as anyone had need.</a:t>
            </a:r>
          </a:p>
        </p:txBody>
      </p:sp>
    </p:spTree>
    <p:extLst>
      <p:ext uri="{BB962C8B-B14F-4D97-AF65-F5344CB8AC3E}">
        <p14:creationId xmlns:p14="http://schemas.microsoft.com/office/powerpoint/2010/main" val="1251174950"/>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marL="457200" indent="-457200">
              <a:buFont typeface="Arial" panose="020B0604020202020204" pitchFamily="34" charset="0"/>
              <a:buChar char="•"/>
            </a:pPr>
            <a:r>
              <a:rPr lang="en-US" dirty="0"/>
              <a:t>Everything we need to know about being pleasing to God comes from the Word (2 Tim. 3:16-17; 2 Pet. 1:3). </a:t>
            </a:r>
            <a:endParaRPr lang="en-US" dirty="0" smtClean="0"/>
          </a:p>
          <a:p>
            <a:pPr marL="457200" indent="-457200">
              <a:buFont typeface="Arial" panose="020B0604020202020204" pitchFamily="34" charset="0"/>
              <a:buChar char="•"/>
            </a:pPr>
            <a:r>
              <a:rPr lang="en-US" dirty="0" smtClean="0"/>
              <a:t>God’s </a:t>
            </a:r>
            <a:r>
              <a:rPr lang="en-US" dirty="0"/>
              <a:t>Word is understandable and we can know the truth (Jn. 8:32; 20:30-31; Eph. 3:3-4; 1 Jn. 5:13). </a:t>
            </a:r>
            <a:endParaRPr lang="en-US" dirty="0" smtClean="0"/>
          </a:p>
          <a:p>
            <a:pPr marL="457200" indent="-457200">
              <a:buFont typeface="Arial" panose="020B0604020202020204" pitchFamily="34" charset="0"/>
              <a:buChar char="•"/>
            </a:pPr>
            <a:r>
              <a:rPr lang="en-US" dirty="0" smtClean="0"/>
              <a:t>If </a:t>
            </a:r>
            <a:r>
              <a:rPr lang="en-US" dirty="0"/>
              <a:t>we cannot understand the truth, then we cannot  have a faith that is pleasing to God, which would mean that God has set us up to fail and has made it impossible for us to ever really know if we are doing what He wants us to. </a:t>
            </a:r>
          </a:p>
          <a:p>
            <a:r>
              <a:rPr lang="en-US" dirty="0"/>
              <a:t> </a:t>
            </a:r>
          </a:p>
        </p:txBody>
      </p:sp>
    </p:spTree>
    <p:extLst>
      <p:ext uri="{BB962C8B-B14F-4D97-AF65-F5344CB8AC3E}">
        <p14:creationId xmlns:p14="http://schemas.microsoft.com/office/powerpoint/2010/main" val="63665400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194">
                                            <p:txEl>
                                              <p:pRg st="1" end="1"/>
                                            </p:txEl>
                                          </p:spTgt>
                                        </p:tgtEl>
                                        <p:attrNameLst>
                                          <p:attrName>style.visibility</p:attrName>
                                        </p:attrNameLst>
                                      </p:cBhvr>
                                      <p:to>
                                        <p:strVal val="visible"/>
                                      </p:to>
                                    </p:set>
                                    <p:anim calcmode="lin" valueType="num">
                                      <p:cBhvr additive="base">
                                        <p:cTn id="7" dur="500" fill="hold"/>
                                        <p:tgtEl>
                                          <p:spTgt spid="819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194">
                                            <p:txEl>
                                              <p:pRg st="2" end="2"/>
                                            </p:txEl>
                                          </p:spTgt>
                                        </p:tgtEl>
                                        <p:attrNameLst>
                                          <p:attrName>style.visibility</p:attrName>
                                        </p:attrNameLst>
                                      </p:cBhvr>
                                      <p:to>
                                        <p:strVal val="visible"/>
                                      </p:to>
                                    </p:set>
                                    <p:anim calcmode="lin" valueType="num">
                                      <p:cBhvr additive="base">
                                        <p:cTn id="13" dur="500" fill="hold"/>
                                        <p:tgtEl>
                                          <p:spTgt spid="819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Corinthians 9:6  But this </a:t>
            </a:r>
            <a:r>
              <a:rPr lang="en-US" i="1" dirty="0"/>
              <a:t>I say: </a:t>
            </a:r>
            <a:r>
              <a:rPr lang="en-US" dirty="0"/>
              <a:t>He who sows sparingly will also reap sparingly, and he who sows bountifully will also reap bountifully.</a:t>
            </a:r>
          </a:p>
        </p:txBody>
      </p:sp>
    </p:spTree>
    <p:extLst>
      <p:ext uri="{BB962C8B-B14F-4D97-AF65-F5344CB8AC3E}">
        <p14:creationId xmlns:p14="http://schemas.microsoft.com/office/powerpoint/2010/main" val="3533336271"/>
      </p:ext>
    </p:extLst>
  </p:cSld>
  <p:clrMapOvr>
    <a:masterClrMapping/>
  </p:clrMapOvr>
  <p:transition spd="slow">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26:26 And as they were eating, Jesus took bread, blessed and broke </a:t>
            </a:r>
            <a:r>
              <a:rPr lang="en-US" i="1" dirty="0"/>
              <a:t>it, </a:t>
            </a:r>
            <a:r>
              <a:rPr lang="en-US" dirty="0"/>
              <a:t>and gave </a:t>
            </a:r>
            <a:r>
              <a:rPr lang="en-US" i="1" dirty="0"/>
              <a:t>it </a:t>
            </a:r>
            <a:r>
              <a:rPr lang="en-US" dirty="0"/>
              <a:t>to the disciples and said, "Take, eat; this is My body."  </a:t>
            </a:r>
            <a:r>
              <a:rPr lang="en-US" baseline="30000" dirty="0"/>
              <a:t>27</a:t>
            </a:r>
            <a:r>
              <a:rPr lang="en-US" dirty="0"/>
              <a:t> Then He took the cup, and gave thanks, and gave </a:t>
            </a:r>
            <a:r>
              <a:rPr lang="en-US" i="1" dirty="0"/>
              <a:t>it </a:t>
            </a:r>
            <a:r>
              <a:rPr lang="en-US" dirty="0"/>
              <a:t>to them, saying, "Drink from it, all of you.  </a:t>
            </a:r>
            <a:r>
              <a:rPr lang="en-US" baseline="30000" dirty="0"/>
              <a:t>28</a:t>
            </a:r>
            <a:r>
              <a:rPr lang="en-US" dirty="0"/>
              <a:t> "For this is My blood of the new covenant, which is shed for many for the remission of sins.  </a:t>
            </a:r>
            <a:r>
              <a:rPr lang="en-US" baseline="30000" dirty="0"/>
              <a:t>29</a:t>
            </a:r>
            <a:r>
              <a:rPr lang="en-US" dirty="0"/>
              <a:t> "But I say to you, I will not drink of this fruit of the vine from now on until that day when I drink it new with you in My Father's kingdom."</a:t>
            </a:r>
          </a:p>
        </p:txBody>
      </p:sp>
    </p:spTree>
    <p:extLst>
      <p:ext uri="{BB962C8B-B14F-4D97-AF65-F5344CB8AC3E}">
        <p14:creationId xmlns:p14="http://schemas.microsoft.com/office/powerpoint/2010/main" val="166309778"/>
      </p:ext>
    </p:extLst>
  </p:cSld>
  <p:clrMapOvr>
    <a:masterClrMapping/>
  </p:clrMapOvr>
  <p:transition spd="slow">
    <p:wip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20:6 But we sailed away from Philippi after the Days of Unleavened Bread, and in five days joined them at Troas, where we stayed seven days.  </a:t>
            </a:r>
            <a:r>
              <a:rPr lang="en-US" baseline="30000" dirty="0"/>
              <a:t>7</a:t>
            </a:r>
            <a:r>
              <a:rPr lang="en-US" dirty="0"/>
              <a:t> Now on the first </a:t>
            </a:r>
            <a:r>
              <a:rPr lang="en-US" i="1" dirty="0"/>
              <a:t>day </a:t>
            </a:r>
            <a:r>
              <a:rPr lang="en-US" dirty="0"/>
              <a:t>of the week, when the disciples came together to break bread, Paul, ready to depart the next day, spoke to them and continued his message until midnight.  </a:t>
            </a:r>
            <a:r>
              <a:rPr lang="en-US" baseline="30000" dirty="0"/>
              <a:t>8</a:t>
            </a:r>
            <a:r>
              <a:rPr lang="en-US" dirty="0"/>
              <a:t> There were many lamps in the upper room where they were gathered together.</a:t>
            </a:r>
          </a:p>
        </p:txBody>
      </p:sp>
    </p:spTree>
    <p:extLst>
      <p:ext uri="{BB962C8B-B14F-4D97-AF65-F5344CB8AC3E}">
        <p14:creationId xmlns:p14="http://schemas.microsoft.com/office/powerpoint/2010/main" val="515021158"/>
      </p:ext>
    </p:extLst>
  </p:cSld>
  <p:clrMapOvr>
    <a:masterClrMapping/>
  </p:clrMapOvr>
  <p:transition spd="slow">
    <p:wip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Even though Paul was in a hurry to make his way back to Jerusalem in time for Pentecost (Acts 20:16), he and his men waited for 7 days at Troas. </a:t>
            </a:r>
            <a:endParaRPr lang="en-US" dirty="0"/>
          </a:p>
        </p:txBody>
      </p:sp>
    </p:spTree>
    <p:extLst>
      <p:ext uri="{BB962C8B-B14F-4D97-AF65-F5344CB8AC3E}">
        <p14:creationId xmlns:p14="http://schemas.microsoft.com/office/powerpoint/2010/main" val="2862865527"/>
      </p:ext>
    </p:extLst>
  </p:cSld>
  <p:clrMapOvr>
    <a:masterClrMapping/>
  </p:clrMapOvr>
  <p:transition spd="slow">
    <p:wip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Corinthians 11:18  For first of all, when you come together as a church,</a:t>
            </a:r>
          </a:p>
        </p:txBody>
      </p:sp>
    </p:spTree>
    <p:extLst>
      <p:ext uri="{BB962C8B-B14F-4D97-AF65-F5344CB8AC3E}">
        <p14:creationId xmlns:p14="http://schemas.microsoft.com/office/powerpoint/2010/main" val="979922220"/>
      </p:ext>
    </p:extLst>
  </p:cSld>
  <p:clrMapOvr>
    <a:masterClrMapping/>
  </p:clrMapOvr>
  <p:transition spd="slow">
    <p:wip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C</a:t>
            </a:r>
            <a:r>
              <a:rPr lang="en-US" dirty="0" smtClean="0"/>
              <a:t>an </a:t>
            </a:r>
            <a:r>
              <a:rPr lang="en-US" dirty="0"/>
              <a:t>we discover when they came together to partake of the Lord’s Supper?</a:t>
            </a:r>
            <a:endParaRPr lang="en-US" dirty="0"/>
          </a:p>
        </p:txBody>
      </p:sp>
    </p:spTree>
    <p:extLst>
      <p:ext uri="{BB962C8B-B14F-4D97-AF65-F5344CB8AC3E}">
        <p14:creationId xmlns:p14="http://schemas.microsoft.com/office/powerpoint/2010/main" val="2726453259"/>
      </p:ext>
    </p:extLst>
  </p:cSld>
  <p:clrMapOvr>
    <a:masterClrMapping/>
  </p:clrMapOvr>
  <p:transition spd="slow">
    <p:wip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Corinthians 16:1 Now concerning the collection for the saints, as I have given orders to the churches of Galatia, so you must do also:  </a:t>
            </a:r>
            <a:r>
              <a:rPr lang="en-US" baseline="30000" dirty="0"/>
              <a:t>2</a:t>
            </a:r>
            <a:r>
              <a:rPr lang="en-US" dirty="0"/>
              <a:t> On the first </a:t>
            </a:r>
            <a:r>
              <a:rPr lang="en-US" i="1" dirty="0"/>
              <a:t>day </a:t>
            </a:r>
            <a:r>
              <a:rPr lang="en-US" dirty="0"/>
              <a:t>of the week let each one of you lay something aside, storing up as he may prosper, that there be no collections when I come.</a:t>
            </a:r>
          </a:p>
        </p:txBody>
      </p:sp>
    </p:spTree>
    <p:extLst>
      <p:ext uri="{BB962C8B-B14F-4D97-AF65-F5344CB8AC3E}">
        <p14:creationId xmlns:p14="http://schemas.microsoft.com/office/powerpoint/2010/main" val="967311643"/>
      </p:ext>
    </p:extLst>
  </p:cSld>
  <p:clrMapOvr>
    <a:masterClrMapping/>
  </p:clrMapOvr>
  <p:transition spd="slow">
    <p:wip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marL="457200" indent="-457200">
              <a:buFont typeface="Arial" panose="020B0604020202020204" pitchFamily="34" charset="0"/>
              <a:buChar char="•"/>
            </a:pPr>
            <a:r>
              <a:rPr lang="en-US" dirty="0"/>
              <a:t>Sunday is the day </a:t>
            </a:r>
            <a:r>
              <a:rPr lang="en-US" dirty="0" smtClean="0"/>
              <a:t>that </a:t>
            </a:r>
            <a:r>
              <a:rPr lang="en-US" dirty="0"/>
              <a:t>Jesus was raised from the dead (Mt. 28:1), we also see the disciples being together and Jesus appearing to them after His death on the first day of the week (Jn. 20:19, 26). </a:t>
            </a:r>
            <a:endParaRPr lang="en-US" dirty="0" smtClean="0"/>
          </a:p>
          <a:p>
            <a:pPr marL="457200" indent="-457200">
              <a:buFont typeface="Arial" panose="020B0604020202020204" pitchFamily="34" charset="0"/>
              <a:buChar char="•"/>
            </a:pPr>
            <a:r>
              <a:rPr lang="en-US" dirty="0" smtClean="0"/>
              <a:t>The </a:t>
            </a:r>
            <a:r>
              <a:rPr lang="en-US" dirty="0"/>
              <a:t>church was established on a Sunday (Acts 2:1</a:t>
            </a:r>
            <a:r>
              <a:rPr lang="en-US" dirty="0" smtClean="0"/>
              <a:t>).</a:t>
            </a:r>
          </a:p>
          <a:p>
            <a:pPr marL="457200" indent="-457200">
              <a:buFont typeface="Arial" panose="020B0604020202020204" pitchFamily="34" charset="0"/>
              <a:buChar char="•"/>
            </a:pPr>
            <a:r>
              <a:rPr lang="en-US" dirty="0" smtClean="0"/>
              <a:t>The </a:t>
            </a:r>
            <a:r>
              <a:rPr lang="en-US" dirty="0"/>
              <a:t>term “the Lord’s day” as used in Rev. 1:10 was used in reference to Sunday as can be seen in this 1</a:t>
            </a:r>
            <a:r>
              <a:rPr lang="en-US" baseline="30000" dirty="0"/>
              <a:t>st</a:t>
            </a:r>
            <a:r>
              <a:rPr lang="en-US" dirty="0"/>
              <a:t> or 2</a:t>
            </a:r>
            <a:r>
              <a:rPr lang="en-US" baseline="30000" dirty="0"/>
              <a:t>nd</a:t>
            </a:r>
            <a:r>
              <a:rPr lang="en-US" dirty="0"/>
              <a:t> century writing:</a:t>
            </a:r>
          </a:p>
          <a:p>
            <a:endParaRPr lang="en-US" dirty="0"/>
          </a:p>
        </p:txBody>
      </p:sp>
    </p:spTree>
    <p:extLst>
      <p:ext uri="{BB962C8B-B14F-4D97-AF65-F5344CB8AC3E}">
        <p14:creationId xmlns:p14="http://schemas.microsoft.com/office/powerpoint/2010/main" val="360336574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194">
                                            <p:txEl>
                                              <p:pRg st="1" end="1"/>
                                            </p:txEl>
                                          </p:spTgt>
                                        </p:tgtEl>
                                        <p:attrNameLst>
                                          <p:attrName>style.visibility</p:attrName>
                                        </p:attrNameLst>
                                      </p:cBhvr>
                                      <p:to>
                                        <p:strVal val="visible"/>
                                      </p:to>
                                    </p:set>
                                    <p:anim calcmode="lin" valueType="num">
                                      <p:cBhvr additive="base">
                                        <p:cTn id="7" dur="500" fill="hold"/>
                                        <p:tgtEl>
                                          <p:spTgt spid="819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194">
                                            <p:txEl>
                                              <p:pRg st="2" end="2"/>
                                            </p:txEl>
                                          </p:spTgt>
                                        </p:tgtEl>
                                        <p:attrNameLst>
                                          <p:attrName>style.visibility</p:attrName>
                                        </p:attrNameLst>
                                      </p:cBhvr>
                                      <p:to>
                                        <p:strVal val="visible"/>
                                      </p:to>
                                    </p:set>
                                    <p:anim calcmode="lin" valueType="num">
                                      <p:cBhvr additive="base">
                                        <p:cTn id="13" dur="500" fill="hold"/>
                                        <p:tgtEl>
                                          <p:spTgt spid="819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err="1"/>
              <a:t>Didache</a:t>
            </a:r>
            <a:r>
              <a:rPr lang="en-US" dirty="0"/>
              <a:t> 14:1 But every Lord's day do ye gather yourselves together, and break bread,</a:t>
            </a:r>
          </a:p>
          <a:p>
            <a:r>
              <a:rPr lang="en-US" dirty="0"/>
              <a:t> </a:t>
            </a:r>
          </a:p>
          <a:p>
            <a:r>
              <a:rPr lang="en-US" dirty="0"/>
              <a:t>Also, Pliny the younger writing around  112 A.D. wrote a letter to the Emperor </a:t>
            </a:r>
            <a:r>
              <a:rPr lang="en-US" dirty="0" err="1"/>
              <a:t>Tragan</a:t>
            </a:r>
            <a:r>
              <a:rPr lang="en-US" dirty="0"/>
              <a:t> telling him information he extracted from Christians by torture. “They were in the habit of meeting on a certain fixed day before it was light when they sang an anthem to Christ as God, and bound themselves by a solemn oath not to commit any wicked deeds.”</a:t>
            </a:r>
            <a:endParaRPr lang="en-US" dirty="0"/>
          </a:p>
        </p:txBody>
      </p:sp>
    </p:spTree>
    <p:extLst>
      <p:ext uri="{BB962C8B-B14F-4D97-AF65-F5344CB8AC3E}">
        <p14:creationId xmlns:p14="http://schemas.microsoft.com/office/powerpoint/2010/main" val="3224539351"/>
      </p:ext>
    </p:extLst>
  </p:cSld>
  <p:clrMapOvr>
    <a:masterClrMapping/>
  </p:clrMapOvr>
  <p:transition spd="slow">
    <p:wip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smtClean="0"/>
              <a:t>Justin Martyr (100 </a:t>
            </a:r>
            <a:r>
              <a:rPr lang="en-US" dirty="0"/>
              <a:t>– </a:t>
            </a:r>
            <a:r>
              <a:rPr lang="en-US" dirty="0" smtClean="0"/>
              <a:t>165 AD) wrote: But </a:t>
            </a:r>
            <a:r>
              <a:rPr lang="en-US" dirty="0"/>
              <a:t>Sunday is the day on which we all hold our common assembly, because it is the first day on which God, having wrought a change in the darkness and matter, made the world; and Jesus Christ our </a:t>
            </a:r>
            <a:r>
              <a:rPr lang="en-US" dirty="0" err="1"/>
              <a:t>Saviour</a:t>
            </a:r>
            <a:r>
              <a:rPr lang="en-US" dirty="0"/>
              <a:t> on the same day rose from the dead. </a:t>
            </a:r>
            <a:endParaRPr lang="en-US" dirty="0" smtClean="0"/>
          </a:p>
          <a:p>
            <a:r>
              <a:rPr lang="en-US" dirty="0"/>
              <a:t>http://www.ccel.org/ccel/schaff/anf01.viii.ii.lxvii.html</a:t>
            </a:r>
            <a:endParaRPr lang="en-US" dirty="0"/>
          </a:p>
        </p:txBody>
      </p:sp>
    </p:spTree>
    <p:extLst>
      <p:ext uri="{BB962C8B-B14F-4D97-AF65-F5344CB8AC3E}">
        <p14:creationId xmlns:p14="http://schemas.microsoft.com/office/powerpoint/2010/main" val="602272135"/>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marL="457200" indent="-457200">
              <a:buFont typeface="Arial" panose="020B0604020202020204" pitchFamily="34" charset="0"/>
              <a:buChar char="•"/>
            </a:pPr>
            <a:r>
              <a:rPr lang="en-US" dirty="0"/>
              <a:t>If we cannot know what pleases God, then Paul was delusional when he stated with confidence that heaven would be his home (2 Tim. 4:7-8</a:t>
            </a:r>
            <a:r>
              <a:rPr lang="en-US" dirty="0" smtClean="0"/>
              <a:t>).</a:t>
            </a:r>
          </a:p>
          <a:p>
            <a:pPr marL="457200" indent="-457200">
              <a:buFont typeface="Arial" panose="020B0604020202020204" pitchFamily="34" charset="0"/>
              <a:buChar char="•"/>
            </a:pPr>
            <a:r>
              <a:rPr lang="en-US" dirty="0" smtClean="0"/>
              <a:t>How </a:t>
            </a:r>
            <a:r>
              <a:rPr lang="en-US" dirty="0"/>
              <a:t>could it be fair to be judged by the Word of God if we cannot know for sure what God approves of (Jn. 12:48)? </a:t>
            </a:r>
            <a:endParaRPr lang="en-US" dirty="0" smtClean="0"/>
          </a:p>
          <a:p>
            <a:pPr marL="457200" indent="-457200">
              <a:buFont typeface="Arial" panose="020B0604020202020204" pitchFamily="34" charset="0"/>
              <a:buChar char="•"/>
            </a:pPr>
            <a:r>
              <a:rPr lang="en-US" dirty="0" smtClean="0"/>
              <a:t>How </a:t>
            </a:r>
            <a:r>
              <a:rPr lang="en-US" dirty="0"/>
              <a:t>can we do everything in word and deed by the authority of Jesus (Col. 3:17) if we cannot know for sure what is authorized? </a:t>
            </a:r>
            <a:endParaRPr lang="en-US" dirty="0"/>
          </a:p>
        </p:txBody>
      </p:sp>
    </p:spTree>
    <p:extLst>
      <p:ext uri="{BB962C8B-B14F-4D97-AF65-F5344CB8AC3E}">
        <p14:creationId xmlns:p14="http://schemas.microsoft.com/office/powerpoint/2010/main" val="218975640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194">
                                            <p:txEl>
                                              <p:pRg st="1" end="1"/>
                                            </p:txEl>
                                          </p:spTgt>
                                        </p:tgtEl>
                                        <p:attrNameLst>
                                          <p:attrName>style.visibility</p:attrName>
                                        </p:attrNameLst>
                                      </p:cBhvr>
                                      <p:to>
                                        <p:strVal val="visible"/>
                                      </p:to>
                                    </p:set>
                                    <p:anim calcmode="lin" valueType="num">
                                      <p:cBhvr additive="base">
                                        <p:cTn id="7" dur="500" fill="hold"/>
                                        <p:tgtEl>
                                          <p:spTgt spid="819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194">
                                            <p:txEl>
                                              <p:pRg st="2" end="2"/>
                                            </p:txEl>
                                          </p:spTgt>
                                        </p:tgtEl>
                                        <p:attrNameLst>
                                          <p:attrName>style.visibility</p:attrName>
                                        </p:attrNameLst>
                                      </p:cBhvr>
                                      <p:to>
                                        <p:strVal val="visible"/>
                                      </p:to>
                                    </p:set>
                                    <p:anim calcmode="lin" valueType="num">
                                      <p:cBhvr additive="base">
                                        <p:cTn id="13" dur="500" fill="hold"/>
                                        <p:tgtEl>
                                          <p:spTgt spid="819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3494164540"/>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While there is much for us to learn from the Old Testament (Rom. 15:4), it is not our authority because the new covenant is (Eph. 2:14-15; Col. 2:14). </a:t>
            </a:r>
            <a:endParaRPr lang="en-US" dirty="0"/>
          </a:p>
        </p:txBody>
      </p:sp>
    </p:spTree>
    <p:extLst>
      <p:ext uri="{BB962C8B-B14F-4D97-AF65-F5344CB8AC3E}">
        <p14:creationId xmlns:p14="http://schemas.microsoft.com/office/powerpoint/2010/main" val="2327809791"/>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Genesis 2:16 And the LORD God commanded the man, saying, "Of every tree of the garden you may freely eat;  17 "but of the tree of the knowledge of good and evil you shall not eat, for in the day that you eat of it you shall surely die."</a:t>
            </a:r>
          </a:p>
        </p:txBody>
      </p:sp>
    </p:spTree>
    <p:extLst>
      <p:ext uri="{BB962C8B-B14F-4D97-AF65-F5344CB8AC3E}">
        <p14:creationId xmlns:p14="http://schemas.microsoft.com/office/powerpoint/2010/main" val="3537110659"/>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smtClean="0"/>
              <a:t>Josh.1:7; </a:t>
            </a:r>
            <a:r>
              <a:rPr lang="en-US" dirty="0"/>
              <a:t>Lev. 26:14ff</a:t>
            </a:r>
            <a:endParaRPr lang="en-US" dirty="0"/>
          </a:p>
        </p:txBody>
      </p:sp>
    </p:spTree>
    <p:extLst>
      <p:ext uri="{BB962C8B-B14F-4D97-AF65-F5344CB8AC3E}">
        <p14:creationId xmlns:p14="http://schemas.microsoft.com/office/powerpoint/2010/main" val="2384133306"/>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Corinthians 14:39 Therefore, brethren, desire earnestly to prophesy, and do not forbid to speak with tongues.</a:t>
            </a:r>
          </a:p>
        </p:txBody>
      </p:sp>
    </p:spTree>
    <p:extLst>
      <p:ext uri="{BB962C8B-B14F-4D97-AF65-F5344CB8AC3E}">
        <p14:creationId xmlns:p14="http://schemas.microsoft.com/office/powerpoint/2010/main" val="1265609022"/>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marL="457200" indent="-457200">
              <a:buFont typeface="Arial" panose="020B0604020202020204" pitchFamily="34" charset="0"/>
              <a:buChar char="•"/>
            </a:pPr>
            <a:r>
              <a:rPr lang="en-US" dirty="0"/>
              <a:t>Scripture plainly teaches that the miraculous ended in the first century because it was temporary in nature and was used to confirm the Word (Mk. 16:20). </a:t>
            </a:r>
            <a:endParaRPr lang="en-US" dirty="0" smtClean="0"/>
          </a:p>
          <a:p>
            <a:pPr marL="457200" indent="-457200">
              <a:buFont typeface="Arial" panose="020B0604020202020204" pitchFamily="34" charset="0"/>
              <a:buChar char="•"/>
            </a:pPr>
            <a:r>
              <a:rPr lang="en-US" dirty="0" smtClean="0"/>
              <a:t>Once </a:t>
            </a:r>
            <a:r>
              <a:rPr lang="en-US" dirty="0"/>
              <a:t>the Word was confirmed, there was no need for the miraculous </a:t>
            </a:r>
            <a:r>
              <a:rPr lang="en-US" dirty="0" smtClean="0"/>
              <a:t>gifts </a:t>
            </a:r>
            <a:r>
              <a:rPr lang="en-US" dirty="0"/>
              <a:t>(1 Cor. 13; Eph. </a:t>
            </a:r>
            <a:r>
              <a:rPr lang="en-US" smtClean="0"/>
              <a:t>4:8-13</a:t>
            </a:r>
            <a:r>
              <a:rPr lang="en-US" dirty="0"/>
              <a:t>). </a:t>
            </a:r>
            <a:endParaRPr lang="en-US" dirty="0"/>
          </a:p>
        </p:txBody>
      </p:sp>
    </p:spTree>
    <p:extLst>
      <p:ext uri="{BB962C8B-B14F-4D97-AF65-F5344CB8AC3E}">
        <p14:creationId xmlns:p14="http://schemas.microsoft.com/office/powerpoint/2010/main" val="2633214422"/>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3833</TotalTime>
  <Words>1789</Words>
  <Application>Microsoft Office PowerPoint</Application>
  <PresentationFormat>On-screen Show (4:3)</PresentationFormat>
  <Paragraphs>108</Paragraphs>
  <Slides>40</Slides>
  <Notes>40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72</cp:revision>
  <dcterms:created xsi:type="dcterms:W3CDTF">2006-12-19T00:50:39Z</dcterms:created>
  <dcterms:modified xsi:type="dcterms:W3CDTF">2015-03-23T02:55:09Z</dcterms:modified>
</cp:coreProperties>
</file>